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72" r:id="rId1"/>
    <p:sldMasterId id="2147483681" r:id="rId2"/>
    <p:sldMasterId id="2147483684" r:id="rId3"/>
    <p:sldMasterId id="2147483705" r:id="rId4"/>
    <p:sldMasterId id="2147483741" r:id="rId5"/>
    <p:sldMasterId id="2147483743" r:id="rId6"/>
    <p:sldMasterId id="2147483745" r:id="rId7"/>
    <p:sldMasterId id="2147483747" r:id="rId8"/>
    <p:sldMasterId id="2147483750" r:id="rId9"/>
    <p:sldMasterId id="2147483757" r:id="rId10"/>
    <p:sldMasterId id="2147483764" r:id="rId11"/>
    <p:sldMasterId id="2147483771" r:id="rId12"/>
  </p:sldMasterIdLst>
  <p:notesMasterIdLst>
    <p:notesMasterId r:id="rId36"/>
  </p:notesMasterIdLst>
  <p:handoutMasterIdLst>
    <p:handoutMasterId r:id="rId37"/>
  </p:handoutMasterIdLst>
  <p:sldIdLst>
    <p:sldId id="258" r:id="rId13"/>
    <p:sldId id="372" r:id="rId14"/>
    <p:sldId id="380" r:id="rId15"/>
    <p:sldId id="395" r:id="rId16"/>
    <p:sldId id="381" r:id="rId17"/>
    <p:sldId id="383" r:id="rId18"/>
    <p:sldId id="384" r:id="rId19"/>
    <p:sldId id="401" r:id="rId20"/>
    <p:sldId id="402" r:id="rId21"/>
    <p:sldId id="404" r:id="rId22"/>
    <p:sldId id="386" r:id="rId23"/>
    <p:sldId id="397" r:id="rId24"/>
    <p:sldId id="387" r:id="rId25"/>
    <p:sldId id="400" r:id="rId26"/>
    <p:sldId id="388" r:id="rId27"/>
    <p:sldId id="389" r:id="rId28"/>
    <p:sldId id="382" r:id="rId29"/>
    <p:sldId id="390" r:id="rId30"/>
    <p:sldId id="391" r:id="rId31"/>
    <p:sldId id="392" r:id="rId32"/>
    <p:sldId id="393" r:id="rId33"/>
    <p:sldId id="394" r:id="rId34"/>
    <p:sldId id="396" r:id="rId3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5B9BD5"/>
    <a:srgbClr val="72BFC5"/>
    <a:srgbClr val="ADDEF8"/>
    <a:srgbClr val="FF5050"/>
    <a:srgbClr val="FF9933"/>
    <a:srgbClr val="003399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8" autoAdjust="0"/>
    <p:restoredTop sz="88576" autoAdjust="0"/>
  </p:normalViewPr>
  <p:slideViewPr>
    <p:cSldViewPr snapToGrid="0">
      <p:cViewPr varScale="1">
        <p:scale>
          <a:sx n="117" d="100"/>
          <a:sy n="117" d="100"/>
        </p:scale>
        <p:origin x="6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71" d="100"/>
          <a:sy n="71" d="100"/>
        </p:scale>
        <p:origin x="31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54E2400E-E066-4456-84EA-8A2CF7F3F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71C03F24-5A9D-4141-9156-0090FFCE7F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E4D3282-9C13-49C5-90E7-FA4F33807F67}" type="datetimeFigureOut">
              <a:rPr kumimoji="1" lang="ja-JP" altLang="en-US" smtClean="0"/>
              <a:t>2020/7/27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27A1D166-2F03-4930-BED4-D02CD2A71F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B3568149-041D-4FBC-8ECB-F75C219AD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E4156A3-B53E-4E5F-BDCA-CB95CA06BD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0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E757790-6BD8-4E4D-A42D-FCE83FB087DE}" type="datetimeFigureOut">
              <a:rPr kumimoji="1" lang="ja-JP" altLang="en-US" smtClean="0"/>
              <a:t>2020/7/27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07797B12-FD3C-46E9-80BF-39FDBFEA2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7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39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48E5-FA67-4003-ABAC-76B46C28336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82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48E5-FA67-4003-ABAC-76B46C283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09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48E5-FA67-4003-ABAC-76B46C283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39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90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4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B12-FD3C-46E9-80BF-39FDBFEA224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35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36488" y="6406464"/>
            <a:ext cx="369518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04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366261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11708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51486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1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1DEF-5AEC-4A46-800A-012331FAAD8A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74178"/>
            <a:ext cx="8493369" cy="694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1028700"/>
            <a:ext cx="8352693" cy="5345723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68925"/>
            <a:ext cx="9144000" cy="2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E5FD-40A9-4DF6-9693-483C358CF4C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3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324C-FEB8-47DB-B04E-CAD7640C175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8EEB-95BC-4FC0-8064-CB460B7C42F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78D-0AC3-4886-8F57-BAC6C5B62866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668A-7FE4-4B6E-AC31-0E4077457A9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5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0098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294B-D3BF-4F2D-BEB4-AAA04E0A1694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B20-19C9-411D-A80B-A0E2025EC99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17CB-D9C4-41E0-A40A-A4F30325B2C2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0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FDA-4F76-4147-BE9B-C197F475330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9A39-F893-4A15-9304-9F582F74D5A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1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富山市スマートシティ推進協議会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62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67770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94795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20878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40409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040939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14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619261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85553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767954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88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1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3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07581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59000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10351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596032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32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8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642427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954084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494028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01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1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altLang="ja-JP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588975"/>
            <a:ext cx="7316201" cy="176986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</p:spTree>
    <p:extLst>
      <p:ext uri="{BB962C8B-B14F-4D97-AF65-F5344CB8AC3E}">
        <p14:creationId xmlns:p14="http://schemas.microsoft.com/office/powerpoint/2010/main" val="183191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449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ja-JP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368806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82908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4358780"/>
            <a:ext cx="73162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819056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2997148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913900" y="205549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913900" y="151576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0" y="3600896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913900" y="3061172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900" y="5146303"/>
            <a:ext cx="7316201" cy="755876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913900" y="4606577"/>
            <a:ext cx="73162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</p:spTree>
    <p:extLst>
      <p:ext uri="{BB962C8B-B14F-4D97-AF65-F5344CB8AC3E}">
        <p14:creationId xmlns:p14="http://schemas.microsoft.com/office/powerpoint/2010/main" val="3481278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枚の画像、および見出し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3708400" y="2334064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708400" y="1794340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12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708400" y="4628376"/>
            <a:ext cx="4521701" cy="1119999"/>
          </a:xfrm>
        </p:spPr>
        <p:txBody>
          <a:bodyPr anchor="t">
            <a:normAutofit/>
          </a:bodyPr>
          <a:lstStyle>
            <a:lvl1pPr algn="l">
              <a:spcBef>
                <a:spcPts val="0"/>
              </a:spcBef>
              <a:defRPr sz="1200"/>
            </a:lvl1pPr>
          </a:lstStyle>
          <a:p>
            <a:pPr lvl="0"/>
            <a:r>
              <a:rPr kumimoji="1" lang="ja-JP" altLang="en-US" dirty="0"/>
              <a:t>ここにテキストが入るよ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708400" y="4088652"/>
            <a:ext cx="4521701" cy="5250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ここに見出しが入るよ</a:t>
            </a: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908050" y="1616513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908050" y="3910814"/>
            <a:ext cx="2686050" cy="2014848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623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8690106" y="6399692"/>
            <a:ext cx="335312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066" y="6453337"/>
            <a:ext cx="28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富山市スマートシティ推進基盤構築事業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324" y="6433601"/>
            <a:ext cx="3410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8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富山市スマートシティ推進基盤構築事業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2ADF-3501-45BD-A7FF-DFB937013B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592089" y="624968"/>
            <a:ext cx="5832475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5pPr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676456" y="6669360"/>
            <a:ext cx="10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3"/>
          <p:cNvSpPr txBox="1">
            <a:spLocks/>
          </p:cNvSpPr>
          <p:nvPr userDrawn="1"/>
        </p:nvSpPr>
        <p:spPr>
          <a:xfrm>
            <a:off x="7839000" y="6582560"/>
            <a:ext cx="1269504" cy="2774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D903E-2787-9244-93D6-61CE01669DE3}" type="slidenum">
              <a:rPr lang="ja-JP" altLang="en-US" sz="105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07272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46607" y="2180668"/>
            <a:ext cx="8668011" cy="1192144"/>
          </a:xfrm>
        </p:spPr>
        <p:txBody>
          <a:bodyPr anchor="b">
            <a:normAutofit/>
          </a:bodyPr>
          <a:lstStyle>
            <a:lvl1pPr algn="ctr">
              <a:defRPr sz="3299">
                <a:solidFill>
                  <a:schemeClr val="tx1">
                    <a:lumMod val="60000"/>
                    <a:lumOff val="40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defRPr>
            </a:lvl1pPr>
          </a:lstStyle>
          <a:p>
            <a:r>
              <a:rPr kumimoji="1" lang="ja-JP" altLang="en-US" dirty="0"/>
              <a:t>プレゼンテーションのタイトル</a:t>
            </a: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346" y="3621051"/>
            <a:ext cx="6401311" cy="1119999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4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著者名、日付などを追加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46607" y="3415176"/>
            <a:ext cx="8668011" cy="72011"/>
          </a:xfrm>
          <a:prstGeom prst="rect">
            <a:avLst/>
          </a:prstGeom>
          <a:solidFill>
            <a:srgbClr val="6EB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8813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確認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ja-JP" altLang="en-US" smtClean="0"/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03EB59E2-90B9-4CD3-AC74-D672227E13C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44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富山市スマートシティ推進基盤構築事業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749" r:id="rId7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443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富山市スマートシティ推進基盤構築事業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99616"/>
            <a:ext cx="20574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47C8-2D47-4784-BD50-2A736730209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9616"/>
            <a:ext cx="30861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 smtClean="0">
                <a:solidFill>
                  <a:prstClr val="black">
                    <a:tint val="75000"/>
                  </a:prstClr>
                </a:solidFill>
              </a:rPr>
              <a:t>富山市</a:t>
            </a:r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99616"/>
            <a:ext cx="2057400" cy="25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EE747-D69A-4FF3-A642-093E146AB1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 userDrawn="1"/>
        </p:nvCxnSpPr>
        <p:spPr>
          <a:xfrm>
            <a:off x="576000" y="1080000"/>
            <a:ext cx="8028000" cy="1588"/>
          </a:xfrm>
          <a:prstGeom prst="line">
            <a:avLst/>
          </a:prstGeom>
          <a:ln w="3175">
            <a:solidFill>
              <a:srgbClr val="12B3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rcRect r="96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 userDrawn="1"/>
        </p:nvSpPr>
        <p:spPr>
          <a:xfrm>
            <a:off x="491064" y="6580584"/>
            <a:ext cx="3864911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12B3C7"/>
                </a:solidFill>
                <a:latin typeface="R Frutiger Roman"/>
                <a:ea typeface="A-OTF 新ゴ Pro L"/>
                <a:cs typeface="R Frutiger Roman"/>
              </a:rPr>
              <a:t>Copyright © 2019 INTEC Inc. All rights reserved.</a:t>
            </a:r>
            <a:endParaRPr kumimoji="1" lang="ja-JP" altLang="en-US" sz="1000" dirty="0">
              <a:solidFill>
                <a:srgbClr val="12B3C7"/>
              </a:solidFill>
              <a:latin typeface="R Frutiger Roman"/>
              <a:ea typeface="A-OTF 新ゴ Pro L"/>
              <a:cs typeface="R Frutiger Roman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5" y="252000"/>
            <a:ext cx="1557931" cy="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8542751" y="6372556"/>
            <a:ext cx="363255" cy="485444"/>
          </a:xfrm>
          <a:prstGeom prst="rect">
            <a:avLst/>
          </a:prstGeom>
          <a:solidFill>
            <a:srgbClr val="87C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325727"/>
            <a:ext cx="8668011" cy="76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3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8792" y="640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ja-JP" altLang="en-US">
                <a:solidFill>
                  <a:srgbClr val="333333">
                    <a:tint val="75000"/>
                  </a:srgbClr>
                </a:solidFill>
              </a:rPr>
              <a:t>富山市スマートシティ推進協議会</a:t>
            </a:r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6488" y="6406464"/>
            <a:ext cx="3695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3EB59E2-90B9-4CD3-AC74-D672227E13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43508" y="1085756"/>
            <a:ext cx="8807114" cy="0"/>
          </a:xfrm>
          <a:prstGeom prst="line">
            <a:avLst/>
          </a:prstGeom>
          <a:ln w="111125">
            <a:solidFill>
              <a:srgbClr val="6E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hf hd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>
              <a:lumMod val="60000"/>
              <a:lumOff val="40000"/>
            </a:schemeClr>
          </a:solidFill>
          <a:latin typeface="小塚ゴシック Pro M" panose="020B0700000000000000" pitchFamily="34" charset="-128"/>
          <a:ea typeface="小塚ゴシック Pro M" panose="020B0700000000000000" pitchFamily="34" charset="-128"/>
          <a:cs typeface="+mj-cs"/>
        </a:defRPr>
      </a:lvl1pPr>
    </p:titleStyle>
    <p:bodyStyle>
      <a:lvl1pPr marL="0" indent="0" algn="l" defTabSz="685703" rtl="0" eaLnBrk="1" latinLnBrk="0" hangingPunct="1">
        <a:lnSpc>
          <a:spcPct val="13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小塚ゴシック Pro R" panose="020B0400000000000000" pitchFamily="34" charset="-128"/>
          <a:ea typeface="小塚ゴシック Pro R" panose="020B0400000000000000" pitchFamily="34" charset="-128"/>
          <a:cs typeface="+mn-cs"/>
        </a:defRPr>
      </a:lvl1pPr>
      <a:lvl2pPr marL="342852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indent="0" algn="l" defTabSz="68570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5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9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.toyama.toyama.jp/kikakukanribu/johotokeika/toyamasc_koubo_2.html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toyama.toyama.jp/kikakukanribu/johotokeika/toyamasc_koubo_R2.html" TargetMode="External"/><Relationship Id="rId2" Type="http://schemas.openxmlformats.org/officeDocument/2006/relationships/hyperlink" Target="mailto:jyohotokei-01@city.toyama.lg.jp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toyama.toyama.jp/kikakukanribu/johotokeika/toyamasc_koubo_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6B7E697-4BCC-4704-9AB8-88CE7B58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07" y="1546413"/>
            <a:ext cx="8668011" cy="16190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令和２年度</a:t>
            </a:r>
            <a:r>
              <a:rPr kumimoji="1" lang="en-US" altLang="ja-JP" sz="28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富山市センサーネットワークを利活用した</a:t>
            </a:r>
            <a: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実証実験公募について</a:t>
            </a:r>
            <a:endParaRPr kumimoji="1" lang="ja-JP" altLang="en-US" sz="28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04642DD-54F1-4663-95B0-6D39BE761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17" y="5616116"/>
            <a:ext cx="6401311" cy="869525"/>
          </a:xfrm>
        </p:spPr>
        <p:txBody>
          <a:bodyPr>
            <a:norm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令和２年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企画管理部　情報統計課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="" xmlns:a16="http://schemas.microsoft.com/office/drawing/2014/main" id="{378BFC4F-C0D6-42AE-9509-0BA5B4E578C2}"/>
              </a:ext>
            </a:extLst>
          </p:cNvPr>
          <p:cNvSpPr txBox="1">
            <a:spLocks/>
          </p:cNvSpPr>
          <p:nvPr/>
        </p:nvSpPr>
        <p:spPr>
          <a:xfrm>
            <a:off x="761087" y="4750520"/>
            <a:ext cx="7639050" cy="752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富山市センサー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利活用事業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7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9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98" name="角丸四角形 97">
            <a:extLst>
              <a:ext uri="{FF2B5EF4-FFF2-40B4-BE49-F238E27FC236}">
                <a16:creationId xmlns="" xmlns:a16="http://schemas.microsoft.com/office/drawing/2014/main" id="{E1EB5C47-81A5-4725-A3B1-81AFD958AE38}"/>
              </a:ext>
            </a:extLst>
          </p:cNvPr>
          <p:cNvSpPr/>
          <p:nvPr/>
        </p:nvSpPr>
        <p:spPr>
          <a:xfrm>
            <a:off x="259547" y="3118104"/>
            <a:ext cx="8459406" cy="3524741"/>
          </a:xfrm>
          <a:prstGeom prst="roundRect">
            <a:avLst>
              <a:gd name="adj" fmla="val 3021"/>
            </a:avLst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662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角丸四角形 98">
            <a:extLst>
              <a:ext uri="{FF2B5EF4-FFF2-40B4-BE49-F238E27FC236}">
                <a16:creationId xmlns="" xmlns:a16="http://schemas.microsoft.com/office/drawing/2014/main" id="{EB351997-D273-4595-B655-4F9ED7B054CD}"/>
              </a:ext>
            </a:extLst>
          </p:cNvPr>
          <p:cNvSpPr/>
          <p:nvPr/>
        </p:nvSpPr>
        <p:spPr>
          <a:xfrm>
            <a:off x="388358" y="2928523"/>
            <a:ext cx="2924633" cy="324000"/>
          </a:xfrm>
          <a:prstGeom prst="roundRect">
            <a:avLst>
              <a:gd name="adj" fmla="val 10082"/>
            </a:avLst>
          </a:prstGeom>
          <a:solidFill>
            <a:srgbClr val="FF9933"/>
          </a:solidFill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令和元年度報告会の様子</a:t>
            </a:r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" y="4571998"/>
            <a:ext cx="2543997" cy="1908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99" y="4571998"/>
            <a:ext cx="2508160" cy="1908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70564" y="3673323"/>
            <a:ext cx="240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＜成果報告会発表例＞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753" y="3343324"/>
            <a:ext cx="783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日に開催された令和元年度報告会では、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名を超える市内外の関係者が参加。</a:t>
            </a:r>
            <a:endParaRPr kumimoji="1"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b="9205"/>
          <a:stretch/>
        </p:blipFill>
        <p:spPr>
          <a:xfrm>
            <a:off x="5867980" y="4571998"/>
            <a:ext cx="2636496" cy="1908000"/>
          </a:xfrm>
          <a:prstGeom prst="rect">
            <a:avLst/>
          </a:prstGeom>
        </p:spPr>
      </p:pic>
      <p:sp>
        <p:nvSpPr>
          <p:cNvPr id="15" name="角丸四角形 14">
            <a:extLst>
              <a:ext uri="{FF2B5EF4-FFF2-40B4-BE49-F238E27FC236}">
                <a16:creationId xmlns="" xmlns:a16="http://schemas.microsoft.com/office/drawing/2014/main" id="{E1EB5C47-81A5-4725-A3B1-81AFD958AE38}"/>
              </a:ext>
            </a:extLst>
          </p:cNvPr>
          <p:cNvSpPr/>
          <p:nvPr/>
        </p:nvSpPr>
        <p:spPr>
          <a:xfrm>
            <a:off x="293510" y="1137361"/>
            <a:ext cx="8459406" cy="1623351"/>
          </a:xfrm>
          <a:prstGeom prst="roundRect">
            <a:avLst>
              <a:gd name="adj" fmla="val 3021"/>
            </a:avLst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662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="" xmlns:a16="http://schemas.microsoft.com/office/drawing/2014/main" id="{EB351997-D273-4595-B655-4F9ED7B054CD}"/>
              </a:ext>
            </a:extLst>
          </p:cNvPr>
          <p:cNvSpPr/>
          <p:nvPr/>
        </p:nvSpPr>
        <p:spPr>
          <a:xfrm>
            <a:off x="388358" y="982818"/>
            <a:ext cx="2924633" cy="324000"/>
          </a:xfrm>
          <a:prstGeom prst="roundRect">
            <a:avLst>
              <a:gd name="adj" fmla="val 10082"/>
            </a:avLst>
          </a:prstGeom>
          <a:solidFill>
            <a:srgbClr val="FF9933"/>
          </a:solidFill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実証実験に参加すると・・・</a:t>
            </a:r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6">
            <a:extLst>
              <a:ext uri="{FF2B5EF4-FFF2-40B4-BE49-F238E27FC236}">
                <a16:creationId xmlns="" xmlns:a16="http://schemas.microsoft.com/office/drawing/2014/main" id="{44036172-2F11-4E90-A8AC-293845F04B6C}"/>
              </a:ext>
            </a:extLst>
          </p:cNvPr>
          <p:cNvSpPr txBox="1"/>
          <p:nvPr/>
        </p:nvSpPr>
        <p:spPr>
          <a:xfrm>
            <a:off x="347407" y="1448081"/>
            <a:ext cx="8069972" cy="11883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en-US" kern="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デバイスの実証実験環境として富山市センサーネットワークを無償貸与します。</a:t>
            </a:r>
            <a:endParaRPr lang="ja-JP" altLang="en-US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実証実験結果は富山市ホームページ等で紹介。民間</a:t>
            </a:r>
            <a:r>
              <a:rPr lang="en-US" altLang="ja-JP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×</a:t>
            </a: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民間の連携を後押しします。</a:t>
            </a:r>
            <a:endParaRPr lang="ja-JP" altLang="en-US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実証実験結果報告会を開催し、自治体</a:t>
            </a:r>
            <a:r>
              <a:rPr lang="en-US" altLang="ja-JP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×</a:t>
            </a: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民間の連携を後押しします。</a:t>
            </a:r>
            <a:endParaRPr lang="ja-JP" altLang="en-US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88805" y="3903875"/>
            <a:ext cx="6579576" cy="655266"/>
            <a:chOff x="688805" y="3702707"/>
            <a:chExt cx="6579576" cy="65526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88805" y="3705487"/>
              <a:ext cx="2055376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・富山駅周辺人流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測定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30000"/>
                </a:lnSpc>
              </a:pP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駐輪場出入り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監視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580201" y="3702765"/>
              <a:ext cx="2545227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・エゴマ畑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リモートセンシング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30000"/>
                </a:lnSpc>
              </a:pP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介護センサーシステム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開発　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23154" y="3702707"/>
              <a:ext cx="2545227" cy="33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施設内の温湿度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計測　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等　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10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86121" y="1015590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2034" y="1000902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〇実証実験を行うには</a:t>
            </a:r>
            <a:endParaRPr kumimoji="1" lang="ja-JP" altLang="en-US" sz="2000" b="1" dirty="0"/>
          </a:p>
        </p:txBody>
      </p:sp>
      <p:sp>
        <p:nvSpPr>
          <p:cNvPr id="12" name="テキスト ボックス 6"/>
          <p:cNvSpPr txBox="1"/>
          <p:nvPr/>
        </p:nvSpPr>
        <p:spPr>
          <a:xfrm>
            <a:off x="471618" y="1371854"/>
            <a:ext cx="8480995" cy="10356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2954" tIns="41476" rIns="82954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富山市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センサーネットワークおよびデータ収集基盤の管理は、富山市にて</a:t>
            </a: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行います。（費用負担無し）</a:t>
            </a:r>
            <a:endParaRPr lang="en-US" altLang="ja-JP" sz="16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実証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実験に用いる</a:t>
            </a:r>
            <a:r>
              <a:rPr lang="en-US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センサおよび、収集データを利用したシステム開発費用については</a:t>
            </a: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endParaRPr lang="en-US" altLang="ja-JP" sz="16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事業者負担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となります。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61181" y="5960194"/>
            <a:ext cx="7988835" cy="67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①調達センサーは</a:t>
            </a:r>
            <a:r>
              <a:rPr kumimoji="1" lang="en-US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LoRaWAN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Spec1.0.2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）に準拠しているものであれば登録可能。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14757">
              <a:lnSpc>
                <a:spcPct val="130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②個別システムとの連携は、オープンな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API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（追加ライセンス不要）に対応すれば連携可能。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80154" y="2406161"/>
            <a:ext cx="7989688" cy="3321343"/>
            <a:chOff x="580154" y="2406161"/>
            <a:chExt cx="7989688" cy="3321343"/>
          </a:xfrm>
        </p:grpSpPr>
        <p:sp>
          <p:nvSpPr>
            <p:cNvPr id="13" name="ホームベース 12"/>
            <p:cNvSpPr/>
            <p:nvPr/>
          </p:nvSpPr>
          <p:spPr>
            <a:xfrm rot="5400000">
              <a:off x="-46283" y="4583876"/>
              <a:ext cx="1771746" cy="515509"/>
            </a:xfrm>
            <a:prstGeom prst="homePlat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" name="ホームベース 13"/>
            <p:cNvSpPr/>
            <p:nvPr/>
          </p:nvSpPr>
          <p:spPr>
            <a:xfrm rot="5400000">
              <a:off x="91412" y="3439676"/>
              <a:ext cx="1492994" cy="515509"/>
            </a:xfrm>
            <a:prstGeom prst="homePlat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476955" y="2517419"/>
              <a:ext cx="2689486" cy="680478"/>
            </a:xfrm>
            <a:prstGeom prst="rect">
              <a:avLst/>
            </a:prstGeom>
            <a:solidFill>
              <a:srgbClr val="94D0C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en-US" altLang="ja-JP" sz="140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LoRa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センサーの調達・管理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476955" y="3238899"/>
              <a:ext cx="2689486" cy="81009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en-US" altLang="ja-JP" sz="140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LoRaWAN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（通信網）の管理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476955" y="4127478"/>
              <a:ext cx="2689486" cy="81009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データ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利活用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基盤</a:t>
              </a: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40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IoT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プラットフォーム）の管理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76955" y="5016055"/>
              <a:ext cx="2689486" cy="680478"/>
            </a:xfrm>
            <a:prstGeom prst="rect">
              <a:avLst/>
            </a:prstGeom>
            <a:solidFill>
              <a:srgbClr val="94D0C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収集データを利用した</a:t>
              </a: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システムの構築・管理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312811" y="2517419"/>
              <a:ext cx="973756" cy="680478"/>
            </a:xfrm>
            <a:prstGeom prst="rect">
              <a:avLst/>
            </a:prstGeom>
            <a:solidFill>
              <a:srgbClr val="94D0C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事業者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312811" y="5016821"/>
              <a:ext cx="973756" cy="680478"/>
            </a:xfrm>
            <a:prstGeom prst="rect">
              <a:avLst/>
            </a:prstGeom>
            <a:solidFill>
              <a:srgbClr val="94D0C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事業者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312811" y="3239154"/>
              <a:ext cx="973756" cy="81009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富山市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312811" y="4127989"/>
              <a:ext cx="973756" cy="81009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57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富山市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304188" y="4686050"/>
              <a:ext cx="3245829" cy="1010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4757"/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独自の</a:t>
              </a:r>
              <a:r>
                <a:rPr lang="en-US" altLang="ja-JP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UI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を構築する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場合は、事業者にて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IoT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プラットフォームから</a:t>
              </a:r>
              <a:r>
                <a:rPr lang="en-US" altLang="ja-JP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CSV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ファイルまたは</a:t>
              </a:r>
              <a:r>
                <a:rPr lang="en-US" altLang="ja-JP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API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を用いてデータ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連携可能です。</a:t>
              </a:r>
              <a:endPara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414757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開発費用の補助はありません）</a:t>
              </a:r>
              <a:endPara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324309" y="2517419"/>
              <a:ext cx="3245234" cy="951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4757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事業者にてセンサー・デバイスを調達。</a:t>
              </a:r>
              <a:endPara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414757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データ利活用基盤登録用のパラメータシートを提出いただきます。</a:t>
              </a:r>
              <a:endPara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324013" y="3568068"/>
              <a:ext cx="3245829" cy="10188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4757"/>
              <a:r>
                <a:rPr lang="en-US" altLang="ja-JP" sz="1400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LoRa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センサーからのデータの取得状況のみを確認する場合は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、データ利活用基盤のダッシュボード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にて確認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可能です。</a:t>
              </a:r>
              <a:endPara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ホームベース 34"/>
            <p:cNvSpPr/>
            <p:nvPr/>
          </p:nvSpPr>
          <p:spPr>
            <a:xfrm rot="5400000">
              <a:off x="441105" y="2609532"/>
              <a:ext cx="793623" cy="515509"/>
            </a:xfrm>
            <a:prstGeom prst="homePlat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4084" y="2406161"/>
              <a:ext cx="400110" cy="862307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申込</a:t>
              </a:r>
              <a:endPara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29450" y="3197738"/>
              <a:ext cx="407118" cy="120524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実験運用</a:t>
              </a:r>
              <a:endPara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0553" y="4419863"/>
              <a:ext cx="407118" cy="11571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結果管理</a:t>
              </a:r>
              <a:endPara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0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F465B9C-D831-4A96-AE71-764ED564AE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003815"/>
            <a:ext cx="2057400" cy="252412"/>
          </a:xfrm>
        </p:spPr>
        <p:txBody>
          <a:bodyPr/>
          <a:lstStyle/>
          <a:p>
            <a:fld id="{03EB59E2-90B9-4CD3-AC74-D672227E13C3}" type="slidenum">
              <a:rPr lang="en-US" altLang="ja-JP" smtClean="0"/>
              <a:pPr/>
              <a:t>11</a:t>
            </a:fld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86121" y="1015590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034" y="1000902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〇実証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実験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スケジュール</a:t>
            </a:r>
            <a:endParaRPr kumimoji="1" lang="ja-JP" altLang="en-US" sz="2000" b="1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82933" y="2562745"/>
            <a:ext cx="8142089" cy="4572562"/>
            <a:chOff x="454000" y="1827798"/>
            <a:chExt cx="7730570" cy="4521316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0015930"/>
                </p:ext>
              </p:extLst>
            </p:nvPr>
          </p:nvGraphicFramePr>
          <p:xfrm>
            <a:off x="454000" y="1827798"/>
            <a:ext cx="7730570" cy="4521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ワークシート" r:id="rId4" imgW="8572356" imgH="5467407" progId="Excel.Sheet.12">
                    <p:embed/>
                  </p:oleObj>
                </mc:Choice>
                <mc:Fallback>
                  <p:oleObj name="ワークシート" r:id="rId4" imgW="8572356" imgH="5467407" progId="Excel.Sheet.12">
                    <p:embed/>
                    <p:pic>
                      <p:nvPicPr>
                        <p:cNvPr id="7" name="オブジェクト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4000" y="1827798"/>
                          <a:ext cx="7730570" cy="45213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2955851" y="2679404"/>
              <a:ext cx="389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3399"/>
                  </a:solidFill>
                </a:rPr>
                <a:t>申込後に順次採択</a:t>
              </a:r>
              <a:endParaRPr kumimoji="1" lang="ja-JP" alt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82662" y="3313762"/>
              <a:ext cx="389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3399"/>
                  </a:solidFill>
                </a:rPr>
                <a:t>採択後から利用可能</a:t>
              </a:r>
              <a:endParaRPr kumimoji="1" lang="ja-JP" altLang="en-US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26" name="テキスト ボックス 6"/>
          <p:cNvSpPr txBox="1"/>
          <p:nvPr/>
        </p:nvSpPr>
        <p:spPr>
          <a:xfrm>
            <a:off x="652371" y="1414736"/>
            <a:ext cx="8017932" cy="10917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2954" tIns="41476" rIns="82954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申し込みは随時受け付けます。採択後からセンサーネットワークを利用可能になります。</a:t>
            </a:r>
            <a:endParaRPr lang="en-US" altLang="ja-JP" sz="16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全体向けの説明会は特に設けませんが、実証実験期間内は随時質問を受け付けておりますので、</a:t>
            </a:r>
            <a:endParaRPr lang="en-US" altLang="ja-JP" sz="16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お問合せください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54600" y="3313784"/>
            <a:ext cx="83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12/28</a:t>
            </a:r>
            <a:r>
              <a:rPr kumimoji="1" lang="en-US" altLang="ja-JP" sz="1200" b="1" dirty="0" smtClean="0"/>
              <a:t/>
            </a:r>
            <a:br>
              <a:rPr kumimoji="1" lang="en-US" altLang="ja-JP" sz="1200" b="1" dirty="0" smtClean="0"/>
            </a:br>
            <a:r>
              <a:rPr kumimoji="1" lang="ja-JP" altLang="en-US" sz="1400" b="1" dirty="0" smtClean="0"/>
              <a:t>〆切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13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12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86121" y="1015590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2034" y="1000902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〇実証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実験要領の詳細・規約等</a:t>
            </a:r>
            <a:endParaRPr kumimoji="1" lang="ja-JP" altLang="en-US" sz="2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5428EF5B-073B-44D2-B67B-EF21C7BD28A7}"/>
              </a:ext>
            </a:extLst>
          </p:cNvPr>
          <p:cNvSpPr txBox="1"/>
          <p:nvPr/>
        </p:nvSpPr>
        <p:spPr>
          <a:xfrm>
            <a:off x="623399" y="3399525"/>
            <a:ext cx="7969272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富山市ホームページ（実証実験公募サイト）</a:t>
            </a: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hlinkClick r:id="rId2"/>
              </a:rPr>
              <a:t>https</a:t>
            </a:r>
            <a:r>
              <a:rPr lang="en-US" altLang="ja-JP" sz="1400" dirty="0">
                <a:hlinkClick r:id="rId2"/>
              </a:rPr>
              <a:t>://</a:t>
            </a:r>
            <a:r>
              <a:rPr lang="en-US" altLang="ja-JP" sz="1400" dirty="0" smtClean="0">
                <a:hlinkClick r:id="rId2"/>
              </a:rPr>
              <a:t>www.city.toyama.toyama.jp/kikakukanribu/johotokeika/toyamasc_koubo_2.html</a:t>
            </a:r>
            <a:endParaRPr lang="en-US" altLang="ja-JP" sz="1400" dirty="0" smtClean="0"/>
          </a:p>
          <a:p>
            <a:endParaRPr kumimoji="1" lang="en-US" altLang="ja-JP" sz="14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462034" y="1518731"/>
            <a:ext cx="6886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本実証実験公募に係る詳細については、下記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に掲載されている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「富山市センサーネットワーク実証実験公募要領」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「富山市センサーネットワーク利用規約」をご確認ください。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各申込様式も下記のページからダウンロードできます。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5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13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86121" y="1015590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2034" y="1000902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〇実証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実験公募のための提出書類</a:t>
            </a:r>
            <a:endParaRPr kumimoji="1" lang="ja-JP" altLang="en-US" sz="2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462034" y="1518731"/>
            <a:ext cx="6886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公募にあたっては、下記の書類を提出ください。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784762" y="2337619"/>
            <a:ext cx="688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（様式１）参加申込書兼誓約書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法人の登記事項証明書（全部事項証明書）（写し可）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（様式２）実証実験計画書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650292" y="4333950"/>
            <a:ext cx="812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複数事業者による申込の場合、①と②は各事業者分が必要です。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96504" y="2150480"/>
            <a:ext cx="7592754" cy="1897085"/>
          </a:xfrm>
          <a:prstGeom prst="roundRect">
            <a:avLst>
              <a:gd name="adj" fmla="val 67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．はじめに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２．実証実験公募の概要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14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7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2270" t="29088" r="50379" b="32446"/>
          <a:stretch/>
        </p:blipFill>
        <p:spPr>
          <a:xfrm>
            <a:off x="1121810" y="1321965"/>
            <a:ext cx="7134684" cy="5435010"/>
          </a:xfrm>
          <a:prstGeom prst="rect">
            <a:avLst/>
          </a:prstGeom>
        </p:spPr>
      </p:pic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15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72D9BEC-3832-44F4-9AA6-F90E2AFDF72F}"/>
              </a:ext>
            </a:extLst>
          </p:cNvPr>
          <p:cNvSpPr txBox="1"/>
          <p:nvPr/>
        </p:nvSpPr>
        <p:spPr>
          <a:xfrm>
            <a:off x="5890873" y="3255539"/>
            <a:ext cx="2809735" cy="615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kumimoji="1"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</a:rPr>
              <a:t>１００施設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/>
                <a:ea typeface="メイリオ"/>
              </a:rPr>
              <a:t>にアンテナ設置</a:t>
            </a:r>
            <a:endParaRPr kumimoji="1" lang="en-US" altLang="ja-JP" sz="1600" dirty="0">
              <a:solidFill>
                <a:schemeClr val="bg1"/>
              </a:solidFill>
              <a:latin typeface="メイリオ"/>
              <a:ea typeface="メイリオ"/>
            </a:endParaRPr>
          </a:p>
          <a:p>
            <a:pPr algn="ctr" defTabSz="914400"/>
            <a:r>
              <a:rPr kumimoji="1" lang="ja-JP" altLang="en-US" b="1" dirty="0">
                <a:solidFill>
                  <a:schemeClr val="bg1"/>
                </a:solidFill>
                <a:latin typeface="メイリオ"/>
                <a:ea typeface="メイリオ"/>
              </a:rPr>
              <a:t>居住地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/>
                <a:ea typeface="メイリオ"/>
              </a:rPr>
              <a:t>の</a:t>
            </a:r>
            <a:r>
              <a:rPr kumimoji="1" lang="en-US" altLang="ja-JP" b="1" dirty="0" smtClean="0">
                <a:solidFill>
                  <a:schemeClr val="bg1"/>
                </a:solidFill>
                <a:latin typeface="メイリオ"/>
                <a:ea typeface="メイリオ"/>
              </a:rPr>
              <a:t>98.</a:t>
            </a:r>
            <a:r>
              <a:rPr kumimoji="1" lang="en-US" altLang="ja-JP" b="1" dirty="0">
                <a:solidFill>
                  <a:schemeClr val="bg1"/>
                </a:solidFill>
                <a:latin typeface="メイリオ"/>
                <a:ea typeface="メイリオ"/>
              </a:rPr>
              <a:t>9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/>
                <a:ea typeface="メイリオ"/>
              </a:rPr>
              <a:t>％</a:t>
            </a:r>
            <a:r>
              <a:rPr kumimoji="1" lang="ja-JP" altLang="en-US" b="1" dirty="0">
                <a:solidFill>
                  <a:schemeClr val="bg1"/>
                </a:solidFill>
                <a:latin typeface="メイリオ"/>
                <a:ea typeface="メイリオ"/>
              </a:rPr>
              <a:t>をカバー</a:t>
            </a:r>
            <a:endParaRPr kumimoji="1" lang="en-US" altLang="ja-JP" b="1" dirty="0">
              <a:solidFill>
                <a:schemeClr val="bg1"/>
              </a:solidFill>
              <a:latin typeface="メイリオ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6682C565-408F-4040-911E-3F1221443D2E}"/>
              </a:ext>
            </a:extLst>
          </p:cNvPr>
          <p:cNvSpPr txBox="1"/>
          <p:nvPr/>
        </p:nvSpPr>
        <p:spPr>
          <a:xfrm>
            <a:off x="641679" y="800381"/>
            <a:ext cx="826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センサーネットワークに使用しているアンテナは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、市内の公共施設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箇所に設置。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E3709FD0-9FEA-4F17-A396-AA75A875F6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08" y="4107482"/>
            <a:ext cx="2510758" cy="242479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5A6E6F9A-6BCC-46A4-83AE-DAEA9ACD34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108" y="1749718"/>
            <a:ext cx="1238376" cy="478255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167A16C9-CB22-4E17-BEF7-ADE3704CF4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08" y="1772574"/>
            <a:ext cx="2476046" cy="189467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0A583495-6905-4543-83F9-F0CCB9D6D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13" y="1806470"/>
            <a:ext cx="1721076" cy="478255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A353D1EE-CC43-49A3-B867-A57CE73DDEB0}"/>
              </a:ext>
            </a:extLst>
          </p:cNvPr>
          <p:cNvSpPr txBox="1"/>
          <p:nvPr/>
        </p:nvSpPr>
        <p:spPr>
          <a:xfrm>
            <a:off x="259547" y="146434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ゲートウェイ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A3290200-A675-40C2-93D2-DC7486369227}"/>
              </a:ext>
            </a:extLst>
          </p:cNvPr>
          <p:cNvSpPr txBox="1"/>
          <p:nvPr/>
        </p:nvSpPr>
        <p:spPr>
          <a:xfrm>
            <a:off x="2765251" y="14643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アンテナ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A802FECB-DF29-4993-BBB2-B9686EF16DC6}"/>
              </a:ext>
            </a:extLst>
          </p:cNvPr>
          <p:cNvSpPr txBox="1"/>
          <p:nvPr/>
        </p:nvSpPr>
        <p:spPr>
          <a:xfrm>
            <a:off x="314239" y="3629251"/>
            <a:ext cx="103105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PoE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インジェクタ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B6C0AD59-1E65-4427-B77A-76A42AEF1755}"/>
              </a:ext>
            </a:extLst>
          </p:cNvPr>
          <p:cNvSpPr txBox="1"/>
          <p:nvPr/>
        </p:nvSpPr>
        <p:spPr>
          <a:xfrm>
            <a:off x="1330799" y="37716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ルータ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5179C176-CC8B-4A46-A420-137A71ECB440}"/>
              </a:ext>
            </a:extLst>
          </p:cNvPr>
          <p:cNvSpPr txBox="1"/>
          <p:nvPr/>
        </p:nvSpPr>
        <p:spPr>
          <a:xfrm>
            <a:off x="4411841" y="155879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（防災無線柱）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="" xmlns:a16="http://schemas.microsoft.com/office/drawing/2014/main" id="{5454CEE4-0134-4D0A-BD6D-95C0D00EC519}"/>
              </a:ext>
            </a:extLst>
          </p:cNvPr>
          <p:cNvSpPr/>
          <p:nvPr/>
        </p:nvSpPr>
        <p:spPr>
          <a:xfrm>
            <a:off x="4866925" y="1943100"/>
            <a:ext cx="933450" cy="88582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="" xmlns:a16="http://schemas.microsoft.com/office/drawing/2014/main" id="{7A2DD651-FD31-480F-AC43-40B4B5F5E251}"/>
              </a:ext>
            </a:extLst>
          </p:cNvPr>
          <p:cNvSpPr/>
          <p:nvPr/>
        </p:nvSpPr>
        <p:spPr>
          <a:xfrm>
            <a:off x="4634541" y="4876964"/>
            <a:ext cx="933450" cy="88582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AC2EA36B-C6D0-44BD-8860-9266B20E0DF2}"/>
              </a:ext>
            </a:extLst>
          </p:cNvPr>
          <p:cNvSpPr txBox="1"/>
          <p:nvPr/>
        </p:nvSpPr>
        <p:spPr>
          <a:xfrm>
            <a:off x="6695049" y="155879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（豊田小学校）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DC6DA504-9A3E-416F-9379-1ACA2D184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766" y="1806470"/>
            <a:ext cx="2774852" cy="210076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56763F17-0E97-47AE-B0D7-C8384D81D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766" y="4398191"/>
            <a:ext cx="2775601" cy="19116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3214765C-067A-4748-AA51-0A1572B056F4}"/>
              </a:ext>
            </a:extLst>
          </p:cNvPr>
          <p:cNvSpPr txBox="1"/>
          <p:nvPr/>
        </p:nvSpPr>
        <p:spPr>
          <a:xfrm>
            <a:off x="6695051" y="415051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（牛岳ハイツ）</a:t>
            </a:r>
          </a:p>
        </p:txBody>
      </p:sp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16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05439" y="988696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1352" y="974008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〇アンテナ設置例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21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17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二等辺三角形 25">
            <a:extLst>
              <a:ext uri="{FF2B5EF4-FFF2-40B4-BE49-F238E27FC236}">
                <a16:creationId xmlns="" xmlns:a16="http://schemas.microsoft.com/office/drawing/2014/main" id="{05F2AA71-4D1F-459F-BE18-1ECA74EC9E77}"/>
              </a:ext>
            </a:extLst>
          </p:cNvPr>
          <p:cNvSpPr/>
          <p:nvPr/>
        </p:nvSpPr>
        <p:spPr>
          <a:xfrm flipV="1">
            <a:off x="1458397" y="5378673"/>
            <a:ext cx="5436067" cy="335418"/>
          </a:xfrm>
          <a:prstGeom prst="triangle">
            <a:avLst>
              <a:gd name="adj" fmla="val 50295"/>
            </a:avLst>
          </a:prstGeom>
          <a:gradFill flip="none" rotWithShape="1">
            <a:gsLst>
              <a:gs pos="0">
                <a:schemeClr val="accent1"/>
              </a:gs>
              <a:gs pos="30000">
                <a:srgbClr val="A1CFE0"/>
              </a:gs>
              <a:gs pos="71000">
                <a:srgbClr val="E7F6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929892" y="5817002"/>
            <a:ext cx="6493079" cy="424774"/>
          </a:xfrm>
          <a:prstGeom prst="wedgeRectCallout">
            <a:avLst>
              <a:gd name="adj1" fmla="val -16858"/>
              <a:gd name="adj2" fmla="val 4027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dist">
              <a:defRPr/>
            </a:pPr>
            <a:r>
              <a:rPr kumimoji="1"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可用性の高いセンサーネットワークとして利用可能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="" xmlns:a16="http://schemas.microsoft.com/office/drawing/2014/main" id="{6C126808-8BFC-4BDA-95EF-F008DA15667E}"/>
              </a:ext>
            </a:extLst>
          </p:cNvPr>
          <p:cNvSpPr/>
          <p:nvPr/>
        </p:nvSpPr>
        <p:spPr>
          <a:xfrm>
            <a:off x="794927" y="1273844"/>
            <a:ext cx="7502048" cy="40118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居住地をほぼ全域カバー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1" lang="en-US" altLang="ja-JP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ビル影等の不感地帯を複数のアンテナでカバー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（ただし山間部の谷筋で不感地帯が予想される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endParaRPr lang="en-US" altLang="ja-JP" sz="10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時速</a:t>
            </a:r>
            <a:r>
              <a:rPr kumimoji="1" lang="en-US" altLang="ja-JP" sz="24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40km</a:t>
            </a:r>
            <a:r>
              <a:rPr kumimoji="1" lang="ja-JP" altLang="en-US" sz="24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程度であれば受信可能</a:t>
            </a:r>
            <a:endParaRPr kumimoji="1" lang="en-US" altLang="ja-JP" sz="24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（好条件であれば、時速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70km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以上</a:t>
            </a:r>
            <a:r>
              <a:rPr kumimoji="1" lang="ja-JP" altLang="en-US" sz="24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 smtClean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endParaRPr kumimoji="1" lang="en-US" altLang="ja-JP" sz="1000" dirty="0" smtClean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受信可能な範囲は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5km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程度（市街地は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3km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程度）</a:t>
            </a:r>
            <a:endParaRPr kumimoji="1" lang="en-US" altLang="ja-JP" sz="24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（好条件であれば、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20km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以上</a:t>
            </a:r>
            <a:r>
              <a:rPr kumimoji="1" lang="ja-JP" altLang="en-US" sz="24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1" lang="en-US" altLang="ja-JP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１つのアンテナでデバイス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190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分を収容可能</a:t>
            </a:r>
            <a:endParaRPr kumimoji="1" lang="en-US" altLang="ja-JP" sz="24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en-US" altLang="ja-JP" sz="2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1" lang="en-US" altLang="ja-JP" sz="1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1" lang="en-US" altLang="ja-JP" sz="10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18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439" y="988696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848" y="972485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〇センサーネットワークシステム構成</a:t>
            </a:r>
            <a:endParaRPr kumimoji="1" lang="ja-JP" altLang="en-US" sz="2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76815" y="3539824"/>
            <a:ext cx="3959009" cy="1752023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0335" y="3650661"/>
            <a:ext cx="22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データ利活用基盤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2" name="正方形/長方形 231"/>
          <p:cNvSpPr/>
          <p:nvPr/>
        </p:nvSpPr>
        <p:spPr>
          <a:xfrm>
            <a:off x="276815" y="1518590"/>
            <a:ext cx="3959009" cy="1752023"/>
          </a:xfrm>
          <a:prstGeom prst="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353155" y="1655858"/>
            <a:ext cx="22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LoRaWAN</a:t>
            </a:r>
            <a:r>
              <a:rPr kumimoji="1" lang="ja-JP" altLang="en-US" dirty="0" smtClean="0">
                <a:solidFill>
                  <a:schemeClr val="bg1"/>
                </a:solidFill>
              </a:rPr>
              <a:t>システム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4" name="正方形/長方形 233"/>
          <p:cNvSpPr/>
          <p:nvPr/>
        </p:nvSpPr>
        <p:spPr>
          <a:xfrm>
            <a:off x="276815" y="5608977"/>
            <a:ext cx="3959009" cy="1094007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405782" y="5706359"/>
            <a:ext cx="313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ダッシュボードサーバ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5881" y="2585806"/>
            <a:ext cx="34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ネットワークサーバ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525881" y="4047552"/>
            <a:ext cx="34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オープン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API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525881" y="4561504"/>
            <a:ext cx="34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データ利活用基盤（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FIWARE)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525881" y="6073906"/>
            <a:ext cx="34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閲覧用データ設定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525881" y="2136027"/>
            <a:ext cx="34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LoRaWAN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ゲートウェイ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6" name="直線コネクタ 245"/>
          <p:cNvCxnSpPr>
            <a:stCxn id="232" idx="3"/>
            <a:endCxn id="248" idx="1"/>
          </p:cNvCxnSpPr>
          <p:nvPr/>
        </p:nvCxnSpPr>
        <p:spPr>
          <a:xfrm flipV="1">
            <a:off x="4235824" y="2394601"/>
            <a:ext cx="498598" cy="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正方形/長方形 247"/>
          <p:cNvSpPr/>
          <p:nvPr/>
        </p:nvSpPr>
        <p:spPr>
          <a:xfrm>
            <a:off x="4734422" y="1518589"/>
            <a:ext cx="3959009" cy="1752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4760260" y="1694622"/>
            <a:ext cx="3892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・各デバイスの情報を登録、管理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・センサーからのデータを収集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・アダプタ経由で、ペイロード情報を</a:t>
            </a:r>
            <a:r>
              <a:rPr kumimoji="1" lang="en-US" altLang="ja-JP" sz="1400" dirty="0" smtClean="0"/>
              <a:t>NGSI</a:t>
            </a:r>
            <a:r>
              <a:rPr kumimoji="1" lang="ja-JP" altLang="en-US" sz="1400" dirty="0" smtClean="0"/>
              <a:t>に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変換し、データ利活用基盤へ連携</a:t>
            </a:r>
            <a:endParaRPr kumimoji="1" lang="en-US" altLang="ja-JP" sz="1400" dirty="0" smtClean="0"/>
          </a:p>
        </p:txBody>
      </p:sp>
      <p:cxnSp>
        <p:nvCxnSpPr>
          <p:cNvPr id="252" name="直線矢印コネクタ 251"/>
          <p:cNvCxnSpPr>
            <a:stCxn id="232" idx="2"/>
            <a:endCxn id="5" idx="0"/>
          </p:cNvCxnSpPr>
          <p:nvPr/>
        </p:nvCxnSpPr>
        <p:spPr>
          <a:xfrm>
            <a:off x="2256320" y="3270613"/>
            <a:ext cx="0" cy="269211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252"/>
          <p:cNvCxnSpPr>
            <a:stCxn id="5" idx="2"/>
            <a:endCxn id="234" idx="0"/>
          </p:cNvCxnSpPr>
          <p:nvPr/>
        </p:nvCxnSpPr>
        <p:spPr>
          <a:xfrm>
            <a:off x="2256320" y="5291847"/>
            <a:ext cx="0" cy="317130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>
            <a:stCxn id="5" idx="3"/>
            <a:endCxn id="257" idx="1"/>
          </p:cNvCxnSpPr>
          <p:nvPr/>
        </p:nvCxnSpPr>
        <p:spPr>
          <a:xfrm>
            <a:off x="4235824" y="4415836"/>
            <a:ext cx="472760" cy="203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正方形/長方形 256"/>
          <p:cNvSpPr/>
          <p:nvPr/>
        </p:nvSpPr>
        <p:spPr>
          <a:xfrm>
            <a:off x="4708584" y="3541863"/>
            <a:ext cx="3959009" cy="1752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4747869" y="3704449"/>
            <a:ext cx="3892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・収集したデータを</a:t>
            </a:r>
            <a:r>
              <a:rPr kumimoji="1" lang="en-US" altLang="ja-JP" sz="1400" dirty="0" smtClean="0"/>
              <a:t>NGSI</a:t>
            </a:r>
            <a:r>
              <a:rPr kumimoji="1" lang="ja-JP" altLang="en-US" sz="1400" dirty="0" smtClean="0"/>
              <a:t>形式で管理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・履歴データ、最新データを保有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・オープン</a:t>
            </a:r>
            <a:r>
              <a:rPr kumimoji="1" lang="en-US" altLang="ja-JP" sz="1400" dirty="0" smtClean="0"/>
              <a:t>API</a:t>
            </a:r>
            <a:r>
              <a:rPr kumimoji="1" lang="ja-JP" altLang="en-US" sz="1400" dirty="0" smtClean="0"/>
              <a:t>経由で、外部アプリケーション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連携可能</a:t>
            </a:r>
            <a:endParaRPr kumimoji="1" lang="en-US" altLang="ja-JP" sz="1400" dirty="0" smtClean="0"/>
          </a:p>
        </p:txBody>
      </p:sp>
      <p:sp>
        <p:nvSpPr>
          <p:cNvPr id="260" name="正方形/長方形 259"/>
          <p:cNvSpPr/>
          <p:nvPr/>
        </p:nvSpPr>
        <p:spPr>
          <a:xfrm>
            <a:off x="4726514" y="5588938"/>
            <a:ext cx="3959009" cy="1114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4726441" y="5650532"/>
            <a:ext cx="38928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・データ利活用基盤のデータを</a:t>
            </a:r>
            <a:r>
              <a:rPr kumimoji="1" lang="en-US" altLang="ja-JP" sz="1400" dirty="0" smtClean="0"/>
              <a:t>Web</a:t>
            </a:r>
            <a:r>
              <a:rPr kumimoji="1" lang="ja-JP" altLang="en-US" sz="1400" dirty="0" smtClean="0"/>
              <a:t>ブラウザ　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経由で閲覧、簡易グラフ化</a:t>
            </a:r>
            <a:endParaRPr kumimoji="1" lang="en-US" altLang="ja-JP" sz="14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・デバイスから</a:t>
            </a:r>
            <a:r>
              <a:rPr kumimoji="1" lang="ja-JP" altLang="en-US" sz="1400" dirty="0"/>
              <a:t>収集</a:t>
            </a:r>
            <a:r>
              <a:rPr kumimoji="1" lang="ja-JP" altLang="en-US" sz="1400" dirty="0" smtClean="0"/>
              <a:t>しない付加情報を設定</a:t>
            </a:r>
            <a:endParaRPr kumimoji="1" lang="en-US" altLang="ja-JP" sz="1400" dirty="0" smtClean="0"/>
          </a:p>
        </p:txBody>
      </p:sp>
      <p:cxnSp>
        <p:nvCxnSpPr>
          <p:cNvPr id="263" name="直線コネクタ 262"/>
          <p:cNvCxnSpPr>
            <a:stCxn id="234" idx="3"/>
          </p:cNvCxnSpPr>
          <p:nvPr/>
        </p:nvCxnSpPr>
        <p:spPr>
          <a:xfrm flipV="1">
            <a:off x="4235824" y="6145960"/>
            <a:ext cx="468279" cy="1002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．はじめに</a:t>
            </a:r>
            <a:endParaRPr lang="en-US" altLang="ja-JP" sz="2400" kern="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２．実証実験公募の概要</a:t>
            </a:r>
            <a:endParaRPr lang="en-US" altLang="ja-JP" sz="2400" kern="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6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19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439" y="988696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848" y="972485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〇ネットワークサーバ管理画面</a:t>
            </a:r>
            <a:endParaRPr kumimoji="1" lang="ja-JP" altLang="en-US" sz="2000" b="1" dirty="0"/>
          </a:p>
        </p:txBody>
      </p:sp>
      <p:pic>
        <p:nvPicPr>
          <p:cNvPr id="28" name="図 27">
            <a:extLst>
              <a:ext uri="{FF2B5EF4-FFF2-40B4-BE49-F238E27FC236}">
                <a16:creationId xmlns="" xmlns:a16="http://schemas.microsoft.com/office/drawing/2014/main" id="{AD081CBA-1757-4DB8-BFEE-A36965AF3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7" y="1599108"/>
            <a:ext cx="4882392" cy="227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7D707132-DDAB-4336-9F5F-D8DBCAC2FA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136804"/>
            <a:ext cx="7046538" cy="235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399AA688-6577-401E-A823-66F413E03F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8" y="1959441"/>
            <a:ext cx="3677158" cy="24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5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20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5475" indent="-62547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439" y="988696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848" y="972485"/>
            <a:ext cx="66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〇ダッシュボード画面</a:t>
            </a:r>
            <a:endParaRPr kumimoji="1" lang="ja-JP" altLang="en-US" sz="2000" b="1" dirty="0"/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33A6312B-00B0-4854-A93A-D65F9078E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3" y="1435475"/>
            <a:ext cx="1754336" cy="176049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D7C2207E-567E-4DD4-96C1-D68D01A62E10}"/>
              </a:ext>
            </a:extLst>
          </p:cNvPr>
          <p:cNvSpPr/>
          <p:nvPr/>
        </p:nvSpPr>
        <p:spPr>
          <a:xfrm>
            <a:off x="2381317" y="1771938"/>
            <a:ext cx="5803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センシングデータや他サイトのオープンデータを地図上に表示します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0C936142-AB31-45BE-8CBB-15D8C21B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32" y="2635994"/>
            <a:ext cx="51054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表 12">
            <a:extLst>
              <a:ext uri="{FF2B5EF4-FFF2-40B4-BE49-F238E27FC236}">
                <a16:creationId xmlns="" xmlns:a16="http://schemas.microsoft.com/office/drawing/2014/main" id="{9B91FACE-8947-40D5-BFB6-6B928006F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58940"/>
              </p:ext>
            </p:extLst>
          </p:nvPr>
        </p:nvGraphicFramePr>
        <p:xfrm>
          <a:off x="6822801" y="2635993"/>
          <a:ext cx="2063109" cy="3733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63109">
                  <a:extLst>
                    <a:ext uri="{9D8B030D-6E8A-4147-A177-3AD203B41FA5}">
                      <a16:colId xmlns="" xmlns:a16="http://schemas.microsoft.com/office/drawing/2014/main" val="13851071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機能名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4388707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ログイン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ログアウト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81590909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地図表示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38938846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最新データ表示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90294089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最新データ詳細情報表示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4634184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最新データ絞り込み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76969038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最新データ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CSV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出力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0739597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履歴データ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CSV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出力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03395749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履歴データのグラフ表示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27079806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お知らせ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16897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．はじめに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２．実証実験公募の概要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21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4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22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1195" y="644197"/>
            <a:ext cx="734209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多数のご応募を</a:t>
            </a:r>
            <a:endParaRPr kumimoji="1" lang="en-US" altLang="ja-JP" sz="36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3600" dirty="0" smtClean="0"/>
              <a:t>お待ちしております。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563" y="2172319"/>
            <a:ext cx="791935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お問合せ先：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富山市企画管理部情報統計課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（</a:t>
            </a:r>
            <a:r>
              <a:rPr kumimoji="1" lang="en-US" altLang="ja-JP" sz="2400" dirty="0" err="1" smtClean="0"/>
              <a:t>tel</a:t>
            </a:r>
            <a:r>
              <a:rPr kumimoji="1" lang="ja-JP" altLang="en-US" sz="2400" dirty="0" smtClean="0"/>
              <a:t>）　</a:t>
            </a:r>
            <a:r>
              <a:rPr kumimoji="1" lang="en-US" altLang="ja-JP" sz="2400" dirty="0" smtClean="0"/>
              <a:t>076-443-2015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mail</a:t>
            </a:r>
            <a:r>
              <a:rPr kumimoji="1" lang="ja-JP" altLang="en-US" sz="2400" dirty="0" smtClean="0"/>
              <a:t>）</a:t>
            </a:r>
            <a: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jyohotokei-01@city.toyama.lg.jp</a:t>
            </a:r>
            <a: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URL) </a:t>
            </a:r>
            <a:r>
              <a:rPr kumimoji="1"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www.city.toyama.toyama.jp/kikakukanribu/johotokeika/toyamasc_koubo_R2.html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．はじめに</a:t>
            </a:r>
            <a:endParaRPr lang="en-US" altLang="ja-JP" sz="2400" kern="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２．実証実験公募の概要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5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8853" y="1363762"/>
            <a:ext cx="824116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人口減少・超少子高齢化社会が進展していく中で、富山市が今後も地域の中核都市として成長し続けるためには、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技術を活用した地域課題解決と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Society5.0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おける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の創生が重要になります。「富山市センサーネットワーク」を富山市の経済・社会全体を支えるインフラとして活用することを目指します。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21971" y="3234252"/>
            <a:ext cx="8321189" cy="3307368"/>
            <a:chOff x="1390324" y="2677464"/>
            <a:chExt cx="6724877" cy="2581446"/>
          </a:xfrm>
        </p:grpSpPr>
        <p:sp>
          <p:nvSpPr>
            <p:cNvPr id="45" name="楕円 44"/>
            <p:cNvSpPr/>
            <p:nvPr/>
          </p:nvSpPr>
          <p:spPr>
            <a:xfrm>
              <a:off x="2095457" y="3371042"/>
              <a:ext cx="4997478" cy="1634229"/>
            </a:xfrm>
            <a:prstGeom prst="ellipse">
              <a:avLst/>
            </a:prstGeom>
            <a:noFill/>
            <a:ln w="3810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楕円 45"/>
            <p:cNvSpPr/>
            <p:nvPr/>
          </p:nvSpPr>
          <p:spPr>
            <a:xfrm>
              <a:off x="2095457" y="3108913"/>
              <a:ext cx="4997478" cy="1634229"/>
            </a:xfrm>
            <a:prstGeom prst="ellipse">
              <a:avLst/>
            </a:prstGeom>
            <a:noFill/>
            <a:ln w="3810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楕円 58"/>
            <p:cNvSpPr/>
            <p:nvPr/>
          </p:nvSpPr>
          <p:spPr>
            <a:xfrm>
              <a:off x="1404983" y="3244890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5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390324" y="3456574"/>
              <a:ext cx="1700241" cy="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インフラ活用による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事業創出・雇用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楕円 60"/>
            <p:cNvSpPr/>
            <p:nvPr/>
          </p:nvSpPr>
          <p:spPr>
            <a:xfrm>
              <a:off x="2990209" y="2681731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5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911319" y="2913715"/>
              <a:ext cx="1855822" cy="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先端技術やノウハウの普及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生産性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向上</a:t>
              </a:r>
            </a:p>
          </p:txBody>
        </p:sp>
        <p:sp>
          <p:nvSpPr>
            <p:cNvPr id="63" name="楕円 62"/>
            <p:cNvSpPr/>
            <p:nvPr/>
          </p:nvSpPr>
          <p:spPr>
            <a:xfrm>
              <a:off x="4842264" y="2677464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3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4886046" y="2892458"/>
              <a:ext cx="1700241" cy="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新サービスの創出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実証の場としての活用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5" name="楕円 64"/>
            <p:cNvSpPr/>
            <p:nvPr/>
          </p:nvSpPr>
          <p:spPr>
            <a:xfrm>
              <a:off x="5685775" y="4246997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EC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718360" y="4367527"/>
              <a:ext cx="1700241" cy="56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市民・事業者・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教育研究機関への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新たな価値提供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7" name="楕円 66"/>
            <p:cNvSpPr/>
            <p:nvPr/>
          </p:nvSpPr>
          <p:spPr>
            <a:xfrm>
              <a:off x="3799077" y="4480207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C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831664" y="4612397"/>
              <a:ext cx="1700241" cy="56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住みたいまち・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選ばれるまちとしての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市民の満足度向上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9" name="楕円 68"/>
            <p:cNvSpPr/>
            <p:nvPr/>
          </p:nvSpPr>
          <p:spPr>
            <a:xfrm>
              <a:off x="1947914" y="4203013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B82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919461" y="4409454"/>
              <a:ext cx="1700241" cy="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たなニーズ創出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市政への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自立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的な参加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1" name="楕円 70"/>
            <p:cNvSpPr/>
            <p:nvPr/>
          </p:nvSpPr>
          <p:spPr>
            <a:xfrm>
              <a:off x="6374963" y="3334856"/>
              <a:ext cx="1673408" cy="7787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414960" y="3527015"/>
              <a:ext cx="1700241" cy="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地域経済の活性化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潜在成長力の強化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305439" y="988696"/>
            <a:ext cx="8387992" cy="334176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27848" y="972485"/>
            <a:ext cx="80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〇富山市センサーネットワークの目指すところ</a:t>
            </a:r>
            <a:endParaRPr kumimoji="1" lang="ja-JP" altLang="en-US" sz="2000" b="1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176973" y="4452304"/>
            <a:ext cx="49158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データ循環型社会を支えるインフラ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＝富山市センサーネットワーク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１．はじめに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6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71D50A9D-3020-4AF6-95EB-ED980B1BD7FF}"/>
              </a:ext>
            </a:extLst>
          </p:cNvPr>
          <p:cNvSpPr/>
          <p:nvPr/>
        </p:nvSpPr>
        <p:spPr>
          <a:xfrm>
            <a:off x="317261" y="1456092"/>
            <a:ext cx="79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．はじめに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２．実証実験公募の概要</a:t>
            </a:r>
            <a:endParaRPr lang="en-US" altLang="ja-JP" sz="24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625475" indent="-6254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kern="0" dirty="0" smtClean="0">
                <a:solidFill>
                  <a:schemeClr val="bg1">
                    <a:lumMod val="8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３．富山市センサーネットワークの仕様について</a:t>
            </a:r>
            <a:endParaRPr lang="en-US" altLang="ja-JP" sz="2400" kern="0" dirty="0" smtClean="0">
              <a:solidFill>
                <a:schemeClr val="bg1">
                  <a:lumMod val="8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="" xmlns:a16="http://schemas.microsoft.com/office/drawing/2014/main" id="{AF83AA64-23E3-497B-96C4-F5B30991DB62}"/>
              </a:ext>
            </a:extLst>
          </p:cNvPr>
          <p:cNvSpPr txBox="1">
            <a:spLocks/>
          </p:cNvSpPr>
          <p:nvPr/>
        </p:nvSpPr>
        <p:spPr>
          <a:xfrm>
            <a:off x="215945" y="71030"/>
            <a:ext cx="7582120" cy="574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703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342852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3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55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06" indent="0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83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35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86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37" indent="-171426" algn="l" defTabSz="6857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　目次　－</a:t>
            </a:r>
            <a:endParaRPr kumimoji="1" lang="en-US" altLang="ja-JP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41"/>
          <p:cNvSpPr txBox="1">
            <a:spLocks/>
          </p:cNvSpPr>
          <p:nvPr/>
        </p:nvSpPr>
        <p:spPr>
          <a:xfrm>
            <a:off x="8774113" y="64071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3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5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4998" y="1269634"/>
            <a:ext cx="8467917" cy="7325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富山市全域をカバーするＬＰＷＡ網と</a:t>
            </a:r>
            <a:r>
              <a:rPr lang="en-US" altLang="ja-JP" sz="16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プラットフォームから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なるセンサーネットワークを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構築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し、各種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業務に活用するとともに、民間企業等にも提供し地域産業の活性化を図るものです。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9193" y="868582"/>
            <a:ext cx="65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〇富山市センサーネットワーク事業について</a:t>
            </a:r>
            <a:endParaRPr kumimoji="1" lang="ja-JP" altLang="en-US" sz="2000" b="1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327234" y="2111805"/>
            <a:ext cx="8446879" cy="3939049"/>
            <a:chOff x="179270" y="1089157"/>
            <a:chExt cx="6542697" cy="2963484"/>
          </a:xfrm>
        </p:grpSpPr>
        <p:sp>
          <p:nvSpPr>
            <p:cNvPr id="33" name="正方形/長方形 32">
              <a:extLst/>
            </p:cNvPr>
            <p:cNvSpPr/>
            <p:nvPr/>
          </p:nvSpPr>
          <p:spPr bwMode="auto">
            <a:xfrm>
              <a:off x="4505217" y="3115973"/>
              <a:ext cx="1986032" cy="19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82854">
                <a:defRPr/>
              </a:pPr>
              <a:r>
                <a:rPr lang="ja-JP" altLang="en-US" sz="105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ダッシュボード（簡易な表示機能）</a:t>
              </a:r>
            </a:p>
          </p:txBody>
        </p:sp>
        <p:sp>
          <p:nvSpPr>
            <p:cNvPr id="34" name="正方形/長方形 33">
              <a:extLst/>
            </p:cNvPr>
            <p:cNvSpPr/>
            <p:nvPr/>
          </p:nvSpPr>
          <p:spPr>
            <a:xfrm>
              <a:off x="6486570" y="1089157"/>
              <a:ext cx="235397" cy="296348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vert="eaVert" wrap="none" anchor="ctr" anchorCtr="1"/>
            <a:lstStyle/>
            <a:p>
              <a:pPr algn="ctr" defTabSz="382854">
                <a:defRPr/>
              </a:pPr>
              <a:r>
                <a:rPr lang="ja-JP" altLang="en-US" sz="1400" b="1" kern="0" spc="25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データを利活用する他システム</a:t>
              </a:r>
              <a:endParaRPr lang="en-US" altLang="ja-JP" sz="1400" b="1" kern="0" spc="2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02830" y="1095034"/>
              <a:ext cx="3979517" cy="2957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532390" y="1383268"/>
              <a:ext cx="1689307" cy="26213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4422966" y="1364981"/>
              <a:ext cx="1783084" cy="26303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円/楕円 143"/>
            <p:cNvSpPr/>
            <p:nvPr/>
          </p:nvSpPr>
          <p:spPr>
            <a:xfrm>
              <a:off x="276218" y="2746525"/>
              <a:ext cx="1926540" cy="580140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39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83" y="3288879"/>
              <a:ext cx="697521" cy="71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角丸四角形 39"/>
            <p:cNvSpPr/>
            <p:nvPr/>
          </p:nvSpPr>
          <p:spPr>
            <a:xfrm>
              <a:off x="179270" y="1095536"/>
              <a:ext cx="2144719" cy="293641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41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395" y="2802354"/>
              <a:ext cx="207017" cy="19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96" y="3601740"/>
              <a:ext cx="237705" cy="16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424" y="3517425"/>
              <a:ext cx="305547" cy="38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図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275" y="2648418"/>
              <a:ext cx="542999" cy="42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10" y="2808713"/>
              <a:ext cx="562270" cy="38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図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50" y="2099001"/>
              <a:ext cx="598157" cy="34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稲妻 46"/>
            <p:cNvSpPr/>
            <p:nvPr/>
          </p:nvSpPr>
          <p:spPr>
            <a:xfrm rot="1605437">
              <a:off x="2194957" y="2324808"/>
              <a:ext cx="680486" cy="154651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496379" y="3199760"/>
              <a:ext cx="1123872" cy="78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小中学校</a:t>
              </a:r>
              <a:r>
                <a:rPr lang="ja-JP" altLang="en-US" sz="1200" b="1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等</a:t>
              </a:r>
              <a:endParaRPr lang="en-US" altLang="ja-JP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defRPr/>
              </a:pPr>
              <a:r>
                <a:rPr lang="ja-JP" altLang="en-US" sz="1200" b="1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公共</a:t>
              </a: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施設</a:t>
              </a:r>
              <a:r>
                <a:rPr lang="ja-JP" altLang="en-US" sz="1200" b="1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に</a:t>
              </a:r>
              <a:endParaRPr lang="en-US" altLang="ja-JP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defRPr/>
              </a:pPr>
              <a:r>
                <a:rPr lang="ja-JP" altLang="en-US" sz="1200" b="1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アンテナ</a:t>
              </a: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を設置。市内居住エリアの</a:t>
              </a:r>
              <a:r>
                <a:rPr lang="en-US" altLang="ja-JP" sz="1400" b="1" dirty="0" smtClean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98.9%</a:t>
              </a: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をカバー</a:t>
              </a:r>
              <a:endPara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418057" y="1638979"/>
              <a:ext cx="1909948" cy="347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オープンソースコンポーネント（</a:t>
              </a:r>
              <a:r>
                <a:rPr lang="en-US" altLang="ja-JP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FIWARE</a:t>
              </a: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）</a:t>
              </a:r>
              <a:endPara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121723" y="1912075"/>
              <a:ext cx="697592" cy="191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自動検針</a:t>
              </a: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70467" y="2526860"/>
              <a:ext cx="934666" cy="191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鳥獣被害対策</a:t>
              </a: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405237" y="1413107"/>
              <a:ext cx="1892583" cy="231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b="1" dirty="0" err="1">
                  <a:solidFill>
                    <a:srgbClr val="C00000"/>
                  </a:solidFill>
                  <a:latin typeface="ＭＳ Ｐゴシック" panose="020B0600070205080204" pitchFamily="50" charset="-128"/>
                </a:rPr>
                <a:t>IoT</a:t>
              </a:r>
              <a:r>
                <a:rPr lang="ja-JP" altLang="en-US" sz="1400" b="1" dirty="0">
                  <a:solidFill>
                    <a:srgbClr val="C00000"/>
                  </a:solidFill>
                  <a:latin typeface="ＭＳ Ｐゴシック" panose="020B0600070205080204" pitchFamily="50" charset="-128"/>
                </a:rPr>
                <a:t>プラットフォーム</a:t>
              </a:r>
            </a:p>
          </p:txBody>
        </p:sp>
        <p:sp>
          <p:nvSpPr>
            <p:cNvPr id="53" name="円/楕円 167"/>
            <p:cNvSpPr/>
            <p:nvPr/>
          </p:nvSpPr>
          <p:spPr>
            <a:xfrm>
              <a:off x="255996" y="2141201"/>
              <a:ext cx="1900665" cy="549424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円/楕円 168"/>
            <p:cNvSpPr/>
            <p:nvPr/>
          </p:nvSpPr>
          <p:spPr>
            <a:xfrm>
              <a:off x="353157" y="3501609"/>
              <a:ext cx="1828476" cy="429538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114915" y="2642768"/>
              <a:ext cx="833656" cy="4515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LPWA</a:t>
              </a:r>
              <a:r>
                <a:rPr lang="ja-JP" altLang="en-US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（</a:t>
              </a:r>
              <a:r>
                <a:rPr lang="en-US" altLang="ja-JP" sz="1100" b="1" dirty="0" err="1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LoRaWAN</a:t>
              </a:r>
              <a:r>
                <a:rPr lang="en-US" altLang="ja-JP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)</a:t>
              </a:r>
              <a:r>
                <a:rPr lang="ja-JP" altLang="en-US" sz="1100" b="1" dirty="0">
                  <a:solidFill>
                    <a:srgbClr val="FF0000"/>
                  </a:solidFill>
                </a:rPr>
                <a:t>通信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408635" y="2225122"/>
              <a:ext cx="970507" cy="434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ＭＳ Ｐゴシック" panose="020B0600070205080204" pitchFamily="50" charset="-128"/>
                </a:rPr>
                <a:t>ＬｏＲａＷＡＮ</a:t>
              </a:r>
              <a:endParaRPr lang="en-US" altLang="ja-JP" sz="1050" b="1" dirty="0">
                <a:latin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1050" b="1" dirty="0">
                  <a:latin typeface="ＭＳ Ｐゴシック" panose="020B0600070205080204" pitchFamily="50" charset="-128"/>
                </a:rPr>
                <a:t>ゲートウェイ</a:t>
              </a:r>
              <a:endParaRPr lang="en-US" altLang="ja-JP" sz="1050" b="1" dirty="0">
                <a:latin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1050" b="1" dirty="0">
                  <a:latin typeface="ＭＳ Ｐゴシック" panose="020B0600070205080204" pitchFamily="50" charset="-128"/>
                </a:rPr>
                <a:t>アンテナ</a:t>
              </a:r>
            </a:p>
          </p:txBody>
        </p:sp>
        <p:pic>
          <p:nvPicPr>
            <p:cNvPr id="57" name="図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989" y="2570212"/>
              <a:ext cx="360674" cy="81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図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1" y="3446412"/>
              <a:ext cx="501696" cy="48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グループ化 17"/>
            <p:cNvGrpSpPr>
              <a:grpSpLocks/>
            </p:cNvGrpSpPr>
            <p:nvPr/>
          </p:nvGrpSpPr>
          <p:grpSpPr bwMode="auto">
            <a:xfrm>
              <a:off x="2990134" y="2167573"/>
              <a:ext cx="538852" cy="280597"/>
              <a:chOff x="4028438" y="1736052"/>
              <a:chExt cx="791389" cy="401998"/>
            </a:xfrm>
          </p:grpSpPr>
          <p:sp>
            <p:nvSpPr>
              <p:cNvPr id="90" name="アーチ 89"/>
              <p:cNvSpPr/>
              <p:nvPr/>
            </p:nvSpPr>
            <p:spPr>
              <a:xfrm rot="16200000">
                <a:off x="4136016" y="1818899"/>
                <a:ext cx="286006" cy="237892"/>
              </a:xfrm>
              <a:prstGeom prst="blockArc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アーチ 90"/>
              <p:cNvSpPr/>
              <p:nvPr/>
            </p:nvSpPr>
            <p:spPr>
              <a:xfrm rot="5400000">
                <a:off x="4427828" y="1841117"/>
                <a:ext cx="287595" cy="207759"/>
              </a:xfrm>
              <a:prstGeom prst="blockArc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アーチ 91"/>
              <p:cNvSpPr/>
              <p:nvPr/>
            </p:nvSpPr>
            <p:spPr>
              <a:xfrm rot="5400000">
                <a:off x="4438830" y="1757053"/>
                <a:ext cx="394053" cy="367940"/>
              </a:xfrm>
              <a:prstGeom prst="blockArc">
                <a:avLst>
                  <a:gd name="adj1" fmla="val 10989278"/>
                  <a:gd name="adj2" fmla="val 21522217"/>
                  <a:gd name="adj3" fmla="val 1776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アーチ 92"/>
              <p:cNvSpPr/>
              <p:nvPr/>
            </p:nvSpPr>
            <p:spPr>
              <a:xfrm rot="16200000">
                <a:off x="4008237" y="1756253"/>
                <a:ext cx="401998" cy="361596"/>
              </a:xfrm>
              <a:prstGeom prst="blockArc">
                <a:avLst>
                  <a:gd name="adj1" fmla="val 11091237"/>
                  <a:gd name="adj2" fmla="val 21522217"/>
                  <a:gd name="adj3" fmla="val 1776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3526900" y="2887202"/>
              <a:ext cx="944213" cy="19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（</a:t>
              </a:r>
              <a:r>
                <a:rPr lang="en-US" altLang="ja-JP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LTE</a:t>
              </a:r>
              <a:r>
                <a:rPr lang="ja-JP" altLang="en-US" sz="1100" b="1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通信）</a:t>
              </a:r>
              <a:endParaRPr lang="ja-JP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稲妻 60"/>
            <p:cNvSpPr/>
            <p:nvPr/>
          </p:nvSpPr>
          <p:spPr>
            <a:xfrm rot="18531265">
              <a:off x="3701879" y="2561878"/>
              <a:ext cx="711003" cy="161189"/>
            </a:xfrm>
            <a:prstGeom prst="lightningBol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62" name="図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35" b="12010"/>
            <a:stretch>
              <a:fillRect/>
            </a:stretch>
          </p:blipFill>
          <p:spPr bwMode="auto">
            <a:xfrm>
              <a:off x="965113" y="3012266"/>
              <a:ext cx="699549" cy="26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991922" y="3767367"/>
              <a:ext cx="616899" cy="191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見守り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81456" y="3305442"/>
              <a:ext cx="910425" cy="191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市民生活環境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573438" y="1426750"/>
              <a:ext cx="1750611" cy="231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400" b="1" dirty="0">
                  <a:solidFill>
                    <a:srgbClr val="006F96"/>
                  </a:solidFill>
                  <a:latin typeface="ＭＳ Ｐゴシック" panose="020B0600070205080204" pitchFamily="50" charset="-128"/>
                </a:rPr>
                <a:t>ＬＰＷＡ（</a:t>
              </a:r>
              <a:r>
                <a:rPr lang="en-US" altLang="ja-JP" sz="1400" b="1" dirty="0" err="1">
                  <a:solidFill>
                    <a:srgbClr val="006F96"/>
                  </a:solidFill>
                  <a:latin typeface="ＭＳ Ｐゴシック" panose="020B0600070205080204" pitchFamily="50" charset="-128"/>
                </a:rPr>
                <a:t>LoRaWAN</a:t>
              </a:r>
              <a:r>
                <a:rPr lang="ja-JP" altLang="en-US" sz="1400" b="1" dirty="0">
                  <a:solidFill>
                    <a:srgbClr val="006F96"/>
                  </a:solidFill>
                  <a:latin typeface="ＭＳ Ｐゴシック" panose="020B0600070205080204" pitchFamily="50" charset="-128"/>
                </a:rPr>
                <a:t>）</a:t>
              </a:r>
            </a:p>
          </p:txBody>
        </p:sp>
        <p:sp>
          <p:nvSpPr>
            <p:cNvPr id="66" name="稲妻 65"/>
            <p:cNvSpPr/>
            <p:nvPr/>
          </p:nvSpPr>
          <p:spPr>
            <a:xfrm rot="18686600">
              <a:off x="2230095" y="3365241"/>
              <a:ext cx="654285" cy="124923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67" name="図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22" y="2176689"/>
              <a:ext cx="360674" cy="81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図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376" y="2507058"/>
              <a:ext cx="360674" cy="81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正方形/長方形 68">
              <a:extLst/>
            </p:cNvPr>
            <p:cNvSpPr/>
            <p:nvPr/>
          </p:nvSpPr>
          <p:spPr bwMode="auto">
            <a:xfrm>
              <a:off x="5116624" y="2095703"/>
              <a:ext cx="865272" cy="1047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wrap="none"/>
            <a:lstStyle/>
            <a:p>
              <a:pPr algn="ctr" defTabSz="382854">
                <a:defRPr/>
              </a:pPr>
              <a:r>
                <a:rPr lang="ja-JP" altLang="en-US" sz="10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データ利活用基盤 </a:t>
              </a:r>
              <a:endParaRPr lang="en-US" altLang="ja-JP" sz="10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defTabSz="382854">
                <a:defRPr/>
              </a:pPr>
              <a:r>
                <a:rPr lang="en-US" altLang="ja-JP" sz="10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(FIWARE)</a:t>
              </a:r>
            </a:p>
          </p:txBody>
        </p:sp>
        <p:sp>
          <p:nvSpPr>
            <p:cNvPr id="70" name="正方形/長方形 69">
              <a:extLst/>
            </p:cNvPr>
            <p:cNvSpPr/>
            <p:nvPr/>
          </p:nvSpPr>
          <p:spPr bwMode="auto">
            <a:xfrm>
              <a:off x="4798385" y="2000633"/>
              <a:ext cx="156088" cy="120748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vert="eaVert" wrap="none" anchor="ctr"/>
            <a:lstStyle/>
            <a:p>
              <a:pPr algn="ctr" defTabSz="382854">
                <a:defRPr/>
              </a:pPr>
              <a:r>
                <a:rPr lang="ja-JP" altLang="en-US" sz="1000" kern="0" spc="25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ＬｏＲａ変換アダプタ</a:t>
              </a:r>
              <a:endParaRPr lang="en-US" altLang="ja-JP" sz="1000" kern="0" spc="25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1" name="正方形/長方形 70">
              <a:extLst/>
            </p:cNvPr>
            <p:cNvSpPr/>
            <p:nvPr/>
          </p:nvSpPr>
          <p:spPr bwMode="auto">
            <a:xfrm>
              <a:off x="6046830" y="2026374"/>
              <a:ext cx="208928" cy="11753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vert="eaVert" wrap="none" anchor="ctr"/>
            <a:lstStyle/>
            <a:p>
              <a:pPr algn="ctr" defTabSz="382854">
                <a:defRPr/>
              </a:pPr>
              <a:r>
                <a:rPr lang="ja-JP" altLang="en-US" sz="1050" kern="0" spc="25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オープンＡＰＩ</a:t>
              </a:r>
              <a:endParaRPr lang="en-US" altLang="ja-JP" sz="1050" kern="0" spc="25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2" name="テキスト ボックス 47"/>
            <p:cNvSpPr txBox="1">
              <a:spLocks noChangeArrowheads="1"/>
            </p:cNvSpPr>
            <p:nvPr/>
          </p:nvSpPr>
          <p:spPr bwMode="auto">
            <a:xfrm>
              <a:off x="5178910" y="2552268"/>
              <a:ext cx="745990" cy="16158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tIns="30147" bIns="3014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デバイス管理</a:t>
              </a:r>
            </a:p>
          </p:txBody>
        </p:sp>
        <p:sp>
          <p:nvSpPr>
            <p:cNvPr id="73" name="テキスト ボックス 47"/>
            <p:cNvSpPr txBox="1">
              <a:spLocks noChangeArrowheads="1"/>
            </p:cNvSpPr>
            <p:nvPr/>
          </p:nvSpPr>
          <p:spPr bwMode="auto">
            <a:xfrm>
              <a:off x="5170198" y="2387748"/>
              <a:ext cx="755067" cy="16158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tIns="30147" bIns="3014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データ管理</a:t>
              </a:r>
            </a:p>
          </p:txBody>
        </p:sp>
        <p:sp>
          <p:nvSpPr>
            <p:cNvPr id="74" name="テキスト ボックス 47"/>
            <p:cNvSpPr txBox="1">
              <a:spLocks noChangeArrowheads="1"/>
            </p:cNvSpPr>
            <p:nvPr/>
          </p:nvSpPr>
          <p:spPr bwMode="auto">
            <a:xfrm>
              <a:off x="5178910" y="2908140"/>
              <a:ext cx="754031" cy="301017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30147" rIns="3014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オープンデータ連携</a:t>
              </a:r>
            </a:p>
          </p:txBody>
        </p:sp>
        <p:pic>
          <p:nvPicPr>
            <p:cNvPr id="75" name="図 74">
              <a:extLst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4628032" y="3257256"/>
              <a:ext cx="940688" cy="571585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6" name="図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686" y="3406784"/>
              <a:ext cx="896359" cy="51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正方形/長方形 76">
              <a:extLst/>
            </p:cNvPr>
            <p:cNvSpPr/>
            <p:nvPr/>
          </p:nvSpPr>
          <p:spPr bwMode="auto">
            <a:xfrm>
              <a:off x="4481145" y="1989629"/>
              <a:ext cx="163680" cy="12297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vert="eaVert" wrap="none" anchor="ctr"/>
            <a:lstStyle/>
            <a:p>
              <a:pPr algn="ctr" defTabSz="382854">
                <a:defRPr/>
              </a:pPr>
              <a:r>
                <a:rPr lang="ja-JP" altLang="en-US" sz="1000" kern="0" spc="25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ネットワークサーバ</a:t>
              </a:r>
            </a:p>
          </p:txBody>
        </p:sp>
        <p:sp>
          <p:nvSpPr>
            <p:cNvPr id="78" name="矢印: 右 51">
              <a:extLst/>
            </p:cNvPr>
            <p:cNvSpPr/>
            <p:nvPr/>
          </p:nvSpPr>
          <p:spPr>
            <a:xfrm>
              <a:off x="4982431" y="2489671"/>
              <a:ext cx="98382" cy="139165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10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2854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9" name="矢印: 右 51">
              <a:extLst/>
            </p:cNvPr>
            <p:cNvSpPr/>
            <p:nvPr/>
          </p:nvSpPr>
          <p:spPr>
            <a:xfrm>
              <a:off x="4677858" y="2484294"/>
              <a:ext cx="111418" cy="127890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10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2854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80" name="図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76" y="2415611"/>
              <a:ext cx="153267" cy="17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447602" y="1638979"/>
              <a:ext cx="1910952" cy="347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富山市のほぼ全域をカバーする</a:t>
              </a:r>
              <a:endPara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省電力広域エリア通信網</a:t>
              </a:r>
              <a:endPara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pic>
          <p:nvPicPr>
            <p:cNvPr id="82" name="図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21" y="2306243"/>
              <a:ext cx="445149" cy="4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図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411" y="2056858"/>
              <a:ext cx="431972" cy="33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テキスト ボックス 83"/>
            <p:cNvSpPr txBox="1"/>
            <p:nvPr/>
          </p:nvSpPr>
          <p:spPr>
            <a:xfrm>
              <a:off x="376200" y="1207007"/>
              <a:ext cx="1818098" cy="231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400" b="1" dirty="0">
                  <a:solidFill>
                    <a:srgbClr val="70AD47">
                      <a:lumMod val="75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各種</a:t>
              </a:r>
              <a:r>
                <a:rPr lang="en-US" altLang="ja-JP" sz="1400" b="1" dirty="0" err="1">
                  <a:solidFill>
                    <a:srgbClr val="70AD47">
                      <a:lumMod val="75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IoT</a:t>
              </a:r>
              <a:r>
                <a:rPr lang="ja-JP" altLang="en-US" sz="1400" b="1" dirty="0">
                  <a:solidFill>
                    <a:srgbClr val="70AD47">
                      <a:lumMod val="75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センサー</a:t>
              </a: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13943" y="1511091"/>
              <a:ext cx="1677882" cy="347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新たな情報取得や業務改善のための</a:t>
              </a:r>
              <a:r>
                <a:rPr lang="en-US" altLang="ja-JP" sz="1200" b="1" dirty="0" err="1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IoT</a:t>
              </a:r>
              <a:r>
                <a:rPr lang="ja-JP" altLang="en-US" sz="1200" b="1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センサー</a:t>
              </a:r>
              <a:endPara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02385" y="1990258"/>
              <a:ext cx="771909" cy="312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水位・水温・</a:t>
              </a:r>
              <a:endParaRPr lang="en-US" altLang="ja-JP" sz="1050" b="1" dirty="0">
                <a:solidFill>
                  <a:srgbClr val="70AD47">
                    <a:lumMod val="75000"/>
                  </a:srgbClr>
                </a:solidFill>
              </a:endParaRPr>
            </a:p>
            <a:p>
              <a:pPr algn="ctr">
                <a:defRPr/>
              </a:pPr>
              <a:r>
                <a:rPr lang="ja-JP" altLang="en-US" sz="1050" b="1" dirty="0">
                  <a:solidFill>
                    <a:srgbClr val="70AD47">
                      <a:lumMod val="75000"/>
                    </a:srgbClr>
                  </a:solidFill>
                </a:rPr>
                <a:t>気温・土壌</a:t>
              </a:r>
            </a:p>
          </p:txBody>
        </p:sp>
        <p:sp>
          <p:nvSpPr>
            <p:cNvPr id="87" name="タイトル 2"/>
            <p:cNvSpPr txBox="1">
              <a:spLocks/>
            </p:cNvSpPr>
            <p:nvPr/>
          </p:nvSpPr>
          <p:spPr>
            <a:xfrm>
              <a:off x="2445252" y="1108250"/>
              <a:ext cx="3920056" cy="20452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lIns="30147" rIns="30147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富山市センサーネットワーク ＝ </a:t>
              </a:r>
              <a:r>
                <a:rPr lang="en-US" altLang="ja-JP" sz="14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LoRaWAN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+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400" b="1" dirty="0" err="1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IoT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プラットフォーム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テキスト ボックス 47"/>
            <p:cNvSpPr txBox="1">
              <a:spLocks noChangeArrowheads="1"/>
            </p:cNvSpPr>
            <p:nvPr/>
          </p:nvSpPr>
          <p:spPr bwMode="auto">
            <a:xfrm>
              <a:off x="5177874" y="2735219"/>
              <a:ext cx="755067" cy="16158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tIns="30147" bIns="3014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認　　　証</a:t>
              </a:r>
            </a:p>
          </p:txBody>
        </p:sp>
        <p:sp>
          <p:nvSpPr>
            <p:cNvPr id="89" name="矢印: 左右 84">
              <a:extLst/>
            </p:cNvPr>
            <p:cNvSpPr/>
            <p:nvPr/>
          </p:nvSpPr>
          <p:spPr>
            <a:xfrm>
              <a:off x="6273941" y="2489344"/>
              <a:ext cx="207821" cy="141898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10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2854">
                <a:defRPr/>
              </a:pPr>
              <a:endParaRPr lang="ja-JP" alt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41"/>
          <p:cNvSpPr>
            <a:spLocks noGrp="1"/>
          </p:cNvSpPr>
          <p:nvPr>
            <p:ph type="sldNum" sz="quarter" idx="4294967295"/>
          </p:nvPr>
        </p:nvSpPr>
        <p:spPr>
          <a:xfrm>
            <a:off x="8774113" y="6407150"/>
            <a:ext cx="369887" cy="365125"/>
          </a:xfrm>
        </p:spPr>
        <p:txBody>
          <a:bodyPr/>
          <a:lstStyle/>
          <a:p>
            <a:fld id="{03EB59E2-90B9-4CD3-AC74-D672227E13C3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6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AB5380BA-99DC-40E0-A598-9452D204A5B4}"/>
              </a:ext>
            </a:extLst>
          </p:cNvPr>
          <p:cNvSpPr txBox="1">
            <a:spLocks/>
          </p:cNvSpPr>
          <p:nvPr/>
        </p:nvSpPr>
        <p:spPr>
          <a:xfrm>
            <a:off x="259547" y="30561"/>
            <a:ext cx="8493369" cy="69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２．実証実験の概要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59547" y="879573"/>
            <a:ext cx="8314067" cy="359744"/>
          </a:xfrm>
          <a:prstGeom prst="rect">
            <a:avLst/>
          </a:prstGeom>
          <a:solidFill>
            <a:srgbClr val="AD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9193" y="868582"/>
            <a:ext cx="65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〇公募概要</a:t>
            </a:r>
            <a:endParaRPr kumimoji="1" lang="ja-JP" altLang="en-US" sz="2000" b="1" dirty="0"/>
          </a:p>
        </p:txBody>
      </p:sp>
      <p:sp>
        <p:nvSpPr>
          <p:cNvPr id="94" name="角丸四角形 93">
            <a:extLst>
              <a:ext uri="{FF2B5EF4-FFF2-40B4-BE49-F238E27FC236}">
                <a16:creationId xmlns="" xmlns:a16="http://schemas.microsoft.com/office/drawing/2014/main" id="{F7E2E0DC-1F51-4EE8-90F7-DBA90CF72574}"/>
              </a:ext>
            </a:extLst>
          </p:cNvPr>
          <p:cNvSpPr/>
          <p:nvPr/>
        </p:nvSpPr>
        <p:spPr>
          <a:xfrm>
            <a:off x="122957" y="1525804"/>
            <a:ext cx="8450657" cy="1518857"/>
          </a:xfrm>
          <a:prstGeom prst="roundRect">
            <a:avLst>
              <a:gd name="adj" fmla="val 4148"/>
            </a:avLst>
          </a:prstGeom>
          <a:noFill/>
          <a:ln w="19050">
            <a:solidFill>
              <a:srgbClr val="55B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662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角丸四角形 94">
            <a:extLst>
              <a:ext uri="{FF2B5EF4-FFF2-40B4-BE49-F238E27FC236}">
                <a16:creationId xmlns="" xmlns:a16="http://schemas.microsoft.com/office/drawing/2014/main" id="{F2DDCB85-B3C1-49BC-823B-823DF45E9913}"/>
              </a:ext>
            </a:extLst>
          </p:cNvPr>
          <p:cNvSpPr/>
          <p:nvPr/>
        </p:nvSpPr>
        <p:spPr>
          <a:xfrm>
            <a:off x="243019" y="1389262"/>
            <a:ext cx="835619" cy="324000"/>
          </a:xfrm>
          <a:prstGeom prst="roundRect">
            <a:avLst>
              <a:gd name="adj" fmla="val 10039"/>
            </a:avLst>
          </a:prstGeom>
          <a:solidFill>
            <a:srgbClr val="55B9F1"/>
          </a:solidFill>
          <a:ln w="19050">
            <a:solidFill>
              <a:srgbClr val="55B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</a:p>
        </p:txBody>
      </p:sp>
      <p:sp>
        <p:nvSpPr>
          <p:cNvPr id="96" name="テキスト ボックス 6">
            <a:extLst>
              <a:ext uri="{FF2B5EF4-FFF2-40B4-BE49-F238E27FC236}">
                <a16:creationId xmlns="" xmlns:a16="http://schemas.microsoft.com/office/drawing/2014/main" id="{44036172-2F11-4E90-A8AC-293845F04B6C}"/>
              </a:ext>
            </a:extLst>
          </p:cNvPr>
          <p:cNvSpPr txBox="1"/>
          <p:nvPr/>
        </p:nvSpPr>
        <p:spPr>
          <a:xfrm>
            <a:off x="347407" y="4862376"/>
            <a:ext cx="8554226" cy="14598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en-US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デバイスの性能評価</a:t>
            </a:r>
          </a:p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en-US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デバイス収集データの確認（簡易的なグラフ化、</a:t>
            </a:r>
            <a:r>
              <a:rPr 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CSV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出力）</a:t>
            </a:r>
          </a:p>
          <a:p>
            <a:pPr marL="316531" indent="-316531" algn="just">
              <a:lnSpc>
                <a:spcPct val="130000"/>
              </a:lnSpc>
              <a:buFont typeface="+mj-ea"/>
              <a:buAutoNum type="circleNumDbPlain"/>
            </a:pPr>
            <a:r>
              <a:rPr lang="en-US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デバイス収集データを用いた新サービスのテスト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endParaRPr lang="ja-JP" altLang="en-US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7" name="テキスト ボックス 13">
            <a:extLst>
              <a:ext uri="{FF2B5EF4-FFF2-40B4-BE49-F238E27FC236}">
                <a16:creationId xmlns="" xmlns:a16="http://schemas.microsoft.com/office/drawing/2014/main" id="{8F07967B-382A-45A5-BB3D-398D01DA3239}"/>
              </a:ext>
            </a:extLst>
          </p:cNvPr>
          <p:cNvSpPr txBox="1"/>
          <p:nvPr/>
        </p:nvSpPr>
        <p:spPr>
          <a:xfrm>
            <a:off x="443753" y="5963894"/>
            <a:ext cx="833036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021" algn="just">
              <a:lnSpc>
                <a:spcPct val="130000"/>
              </a:lnSpc>
            </a:pP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en-US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プラットフォームではオープンな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API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利用可能</a:t>
            </a: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11021" algn="just">
              <a:lnSpc>
                <a:spcPct val="130000"/>
              </a:lnSpc>
            </a:pPr>
            <a:r>
              <a:rPr lang="ja-JP" altLang="en-US" sz="16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令和元年度の実証実験報告もホームページに掲載しております。ご参照ください。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8" name="角丸四角形 97">
            <a:extLst>
              <a:ext uri="{FF2B5EF4-FFF2-40B4-BE49-F238E27FC236}">
                <a16:creationId xmlns="" xmlns:a16="http://schemas.microsoft.com/office/drawing/2014/main" id="{E1EB5C47-81A5-4725-A3B1-81AFD958AE38}"/>
              </a:ext>
            </a:extLst>
          </p:cNvPr>
          <p:cNvSpPr/>
          <p:nvPr/>
        </p:nvSpPr>
        <p:spPr>
          <a:xfrm>
            <a:off x="114208" y="4601327"/>
            <a:ext cx="8459406" cy="2170948"/>
          </a:xfrm>
          <a:prstGeom prst="roundRect">
            <a:avLst>
              <a:gd name="adj" fmla="val 3021"/>
            </a:avLst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662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角丸四角形 98">
            <a:extLst>
              <a:ext uri="{FF2B5EF4-FFF2-40B4-BE49-F238E27FC236}">
                <a16:creationId xmlns="" xmlns:a16="http://schemas.microsoft.com/office/drawing/2014/main" id="{EB351997-D273-4595-B655-4F9ED7B054CD}"/>
              </a:ext>
            </a:extLst>
          </p:cNvPr>
          <p:cNvSpPr/>
          <p:nvPr/>
        </p:nvSpPr>
        <p:spPr>
          <a:xfrm>
            <a:off x="243019" y="4398658"/>
            <a:ext cx="2924633" cy="324000"/>
          </a:xfrm>
          <a:prstGeom prst="roundRect">
            <a:avLst>
              <a:gd name="adj" fmla="val 10082"/>
            </a:avLst>
          </a:prstGeom>
          <a:solidFill>
            <a:srgbClr val="FF9999"/>
          </a:solidFill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実証実験環境の活用例</a:t>
            </a:r>
          </a:p>
        </p:txBody>
      </p:sp>
      <p:sp>
        <p:nvSpPr>
          <p:cNvPr id="100" name="角丸四角形 99">
            <a:extLst>
              <a:ext uri="{FF2B5EF4-FFF2-40B4-BE49-F238E27FC236}">
                <a16:creationId xmlns="" xmlns:a16="http://schemas.microsoft.com/office/drawing/2014/main" id="{F41C47A1-39CC-4F2D-85F8-7B12778AB8C2}"/>
              </a:ext>
            </a:extLst>
          </p:cNvPr>
          <p:cNvSpPr/>
          <p:nvPr/>
        </p:nvSpPr>
        <p:spPr>
          <a:xfrm>
            <a:off x="122957" y="3428167"/>
            <a:ext cx="8450657" cy="766069"/>
          </a:xfrm>
          <a:prstGeom prst="roundRect">
            <a:avLst>
              <a:gd name="adj" fmla="val 411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662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角丸四角形 100">
            <a:extLst>
              <a:ext uri="{FF2B5EF4-FFF2-40B4-BE49-F238E27FC236}">
                <a16:creationId xmlns="" xmlns:a16="http://schemas.microsoft.com/office/drawing/2014/main" id="{88897990-44FB-46D7-9455-1DDC21EDC9BB}"/>
              </a:ext>
            </a:extLst>
          </p:cNvPr>
          <p:cNvSpPr/>
          <p:nvPr/>
        </p:nvSpPr>
        <p:spPr>
          <a:xfrm>
            <a:off x="243019" y="3216291"/>
            <a:ext cx="2924633" cy="324000"/>
          </a:xfrm>
          <a:prstGeom prst="roundRect">
            <a:avLst>
              <a:gd name="adj" fmla="val 7521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実証実験公募の対象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="" xmlns:a16="http://schemas.microsoft.com/office/drawing/2014/main" id="{67986D10-1AC3-4818-A0AA-381FAB8539FE}"/>
              </a:ext>
            </a:extLst>
          </p:cNvPr>
          <p:cNvSpPr/>
          <p:nvPr/>
        </p:nvSpPr>
        <p:spPr>
          <a:xfrm>
            <a:off x="347407" y="3662747"/>
            <a:ext cx="7298700" cy="36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国内民間事業者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並びに大学の研究機関等の団体</a:t>
            </a:r>
            <a:endParaRPr lang="en-US" altLang="ja-JP" strike="sngStrik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6">
            <a:extLst>
              <a:ext uri="{FF2B5EF4-FFF2-40B4-BE49-F238E27FC236}">
                <a16:creationId xmlns="" xmlns:a16="http://schemas.microsoft.com/office/drawing/2014/main" id="{B5D59E75-78C7-41FB-8ECC-E3C0C79A3B7A}"/>
              </a:ext>
            </a:extLst>
          </p:cNvPr>
          <p:cNvSpPr txBox="1"/>
          <p:nvPr/>
        </p:nvSpPr>
        <p:spPr>
          <a:xfrm>
            <a:off x="347408" y="1778539"/>
            <a:ext cx="7707380" cy="1128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民間企業や大学の研究機関等の団体に対し、</a:t>
            </a: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富山市</a:t>
            </a:r>
            <a:r>
              <a:rPr lang="ja-JP" altLang="en-US" kern="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センサーネットワーク</a:t>
            </a:r>
            <a:r>
              <a:rPr lang="ja-JP" altLang="en-US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en-US" altLang="ja-JP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センサー等の開発や新サービスの実現のための実証実験環境として提供することで、地域産業の活性化を図る。</a:t>
            </a:r>
          </a:p>
        </p:txBody>
      </p:sp>
    </p:spTree>
    <p:extLst>
      <p:ext uri="{BB962C8B-B14F-4D97-AF65-F5344CB8AC3E}">
        <p14:creationId xmlns:p14="http://schemas.microsoft.com/office/powerpoint/2010/main" val="11582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97318"/>
              </p:ext>
            </p:extLst>
          </p:nvPr>
        </p:nvGraphicFramePr>
        <p:xfrm>
          <a:off x="162046" y="951757"/>
          <a:ext cx="8773950" cy="5421611"/>
        </p:xfrm>
        <a:graphic>
          <a:graphicData uri="http://schemas.openxmlformats.org/drawingml/2006/table">
            <a:tbl>
              <a:tblPr/>
              <a:tblGrid>
                <a:gridCol w="499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4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9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60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7811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項番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代表事業者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共同参加者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概要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632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㈱アイペック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富山駅周辺駐輪場における</a:t>
                      </a:r>
                      <a:r>
                        <a:rPr lang="en-US" altLang="ja-JP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LoRaWAN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通信環境の検証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61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ソフト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ニューランド・ジャパン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Bluetooth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</a:t>
                      </a:r>
                      <a:r>
                        <a:rPr lang="en-US" altLang="ja-JP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LoRaWAN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自動切り替え機能付き介護施設入居者用ウェアラブル機器の開発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35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ソフト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ニューランド・ジャパン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高齢者向け宅配弁当注文デバイスの開発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904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EvoLiNQ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ウェアラブル機器の通信並びに転倒検知機能の検証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904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オプテージ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富山駅南北接続による人流の見える化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柿本商会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道路融雪装置の遠隔稼働監視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ケア・ワールド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オレンジ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高齢者宅からの体温・血圧・脈拍等の健康情報自動取得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61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ケーブルテレビ富山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富士通ネットワークソリューションズ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光ファイバ網の断線等遠隔監視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61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古河電気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岡野エレクトロニクス、インテック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ソーラー付き</a:t>
                      </a:r>
                      <a:r>
                        <a:rPr lang="en-US" altLang="ja-JP" sz="1400" u="none" strike="noStrike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LoRa</a:t>
                      </a:r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アンテナの性能評価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94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三協立山㈱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富山大学、富山短期大学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介護施設へのセンサー設置による検証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6616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テクサー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公共施設への各種センサー設置による管理業務軽減効果の検証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661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富山県土地改良事業団体連合会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広田用水土地改良区、堀江商会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用水路水位観測デバイスの実証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635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日本工営㈱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橋梁の異常検知システムの検証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1A6982E8-19C3-4570-AA33-3699B318E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1175" y="6492875"/>
            <a:ext cx="694821" cy="365125"/>
          </a:xfrm>
        </p:spPr>
        <p:txBody>
          <a:bodyPr/>
          <a:lstStyle/>
          <a:p>
            <a:r>
              <a:rPr lang="en-US" altLang="ja-JP" dirty="0" smtClean="0"/>
              <a:t>‐</a:t>
            </a:r>
            <a:fld id="{03EB59E2-90B9-4CD3-AC74-D672227E13C3}" type="slidenum">
              <a:rPr lang="en-US" altLang="ja-JP" smtClean="0"/>
              <a:pPr/>
              <a:t>7</a:t>
            </a:fld>
            <a:r>
              <a:rPr lang="en-US" altLang="ja-JP" dirty="0" smtClean="0"/>
              <a:t>‐</a:t>
            </a:r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13827" y="411382"/>
            <a:ext cx="8722169" cy="400110"/>
            <a:chOff x="259547" y="329086"/>
            <a:chExt cx="8314067" cy="400110"/>
          </a:xfrm>
        </p:grpSpPr>
        <p:sp>
          <p:nvSpPr>
            <p:cNvPr id="5" name="正方形/長方形 4"/>
            <p:cNvSpPr/>
            <p:nvPr/>
          </p:nvSpPr>
          <p:spPr>
            <a:xfrm>
              <a:off x="259547" y="340077"/>
              <a:ext cx="8314067" cy="359744"/>
            </a:xfrm>
            <a:prstGeom prst="rect">
              <a:avLst/>
            </a:prstGeom>
            <a:solidFill>
              <a:srgbClr val="AD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19193" y="329086"/>
              <a:ext cx="6563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〇令和元年度実証実験公募事業　採択実験一覧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5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45290"/>
              </p:ext>
            </p:extLst>
          </p:nvPr>
        </p:nvGraphicFramePr>
        <p:xfrm>
          <a:off x="213178" y="925977"/>
          <a:ext cx="8692828" cy="4859296"/>
        </p:xfrm>
        <a:graphic>
          <a:graphicData uri="http://schemas.openxmlformats.org/drawingml/2006/table">
            <a:tbl>
              <a:tblPr/>
              <a:tblGrid>
                <a:gridCol w="494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9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0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17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8212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項番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代表事業者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共同参加者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概要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30" marR="6230" marT="623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日本電気㈱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MaaS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実証実験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ビット・パーク㈱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エムアイビジョン㈱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警報受信安否確認機能付非常持出袋の実験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617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㈱</a:t>
                      </a:r>
                      <a:r>
                        <a:rPr lang="ja-JP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ほく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つう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東洋電装㈱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LoRaWAN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対応開発デバイスのフィールドテスト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9200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北陸通信ネットワーク㈱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㈱エネルギア・コミュニケーションズ、伊藤忠テクノ・ソリューションズ㈱、㈱セラク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農地における温度、湿度等の</a:t>
                      </a:r>
                      <a:r>
                        <a:rPr lang="en-US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IoT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センサーのフィールドテスト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617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北陸電気工業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LoRaWAN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対応中継器のフィールドテスト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835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堀江商会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ドア開閉センサー、雨量センサー、その他複合センサーのフィールドテスト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755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堀江商会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金沢大学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振動検知センサーによる橋梁管理の検証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2835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堀江商会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健菜堂、富山市農政企画課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エゴマ農場における</a:t>
                      </a:r>
                      <a:r>
                        <a:rPr lang="en-US" altLang="ja-JP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IoT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センサー導入検証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413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堀江商会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富山高等専門学校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富山湾における海中水温データの測定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8852"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堀江商会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富山県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342852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685703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028555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371406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1714257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057109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399960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2742811" algn="l" defTabSz="68570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獣害対策用電気柵の遠隔電圧管理の検証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11123C92-9706-42AA-83C3-F27460269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70644" y="6497493"/>
            <a:ext cx="653257" cy="365125"/>
          </a:xfrm>
        </p:spPr>
        <p:txBody>
          <a:bodyPr/>
          <a:lstStyle/>
          <a:p>
            <a:r>
              <a:rPr lang="en-US" altLang="ja-JP" dirty="0" smtClean="0"/>
              <a:t>‐</a:t>
            </a:r>
            <a:fld id="{03EB59E2-90B9-4CD3-AC74-D672227E13C3}" type="slidenum">
              <a:rPr lang="en-US" altLang="ja-JP" smtClean="0"/>
              <a:pPr/>
              <a:t>8</a:t>
            </a:fld>
            <a:r>
              <a:rPr lang="en-US" altLang="ja-JP" dirty="0" smtClean="0"/>
              <a:t>‐</a:t>
            </a:r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13827" y="411382"/>
            <a:ext cx="8722169" cy="400110"/>
            <a:chOff x="259547" y="329086"/>
            <a:chExt cx="8314067" cy="400110"/>
          </a:xfrm>
        </p:grpSpPr>
        <p:sp>
          <p:nvSpPr>
            <p:cNvPr id="10" name="正方形/長方形 9"/>
            <p:cNvSpPr/>
            <p:nvPr/>
          </p:nvSpPr>
          <p:spPr>
            <a:xfrm>
              <a:off x="259547" y="340077"/>
              <a:ext cx="8314067" cy="359744"/>
            </a:xfrm>
            <a:prstGeom prst="rect">
              <a:avLst/>
            </a:prstGeom>
            <a:solidFill>
              <a:srgbClr val="AD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9193" y="329086"/>
              <a:ext cx="6563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〇令和元年度実証実験公募事業　採択実験一覧</a:t>
              </a:r>
              <a:endParaRPr kumimoji="1" lang="ja-JP" altLang="en-US" sz="2000" b="1" dirty="0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5428EF5B-073B-44D2-B67B-EF21C7BD28A7}"/>
              </a:ext>
            </a:extLst>
          </p:cNvPr>
          <p:cNvSpPr txBox="1"/>
          <p:nvPr/>
        </p:nvSpPr>
        <p:spPr>
          <a:xfrm>
            <a:off x="213178" y="5856964"/>
            <a:ext cx="8692828" cy="5539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令和元年度実証実験の詳細はこちら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hlinkClick r:id="rId3"/>
              </a:rPr>
              <a:t>https://</a:t>
            </a:r>
            <a:r>
              <a:rPr lang="en-US" altLang="ja-JP" sz="1400" dirty="0" smtClean="0">
                <a:hlinkClick r:id="rId3"/>
              </a:rPr>
              <a:t>www.city.toyama.toyama.jp/kikakukanribu/johotokeika/toyamasc_koubo_R1.html</a:t>
            </a:r>
            <a:endParaRPr kumimoji="1" lang="en-US" altLang="ja-JP" sz="14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7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サンプル - タイトル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本文">
  <a:themeElements>
    <a:clrScheme name="Corporate Color Palette">
      <a:dk1>
        <a:srgbClr val="000000"/>
      </a:dk1>
      <a:lt1>
        <a:srgbClr val="FFFFFF"/>
      </a:lt1>
      <a:dk2>
        <a:srgbClr val="12B3C7"/>
      </a:dk2>
      <a:lt2>
        <a:srgbClr val="7D7D7F"/>
      </a:lt2>
      <a:accent1>
        <a:srgbClr val="D74C77"/>
      </a:accent1>
      <a:accent2>
        <a:srgbClr val="8B7CBA"/>
      </a:accent2>
      <a:accent3>
        <a:srgbClr val="3E96D2"/>
      </a:accent3>
      <a:accent4>
        <a:srgbClr val="14A79D"/>
      </a:accent4>
      <a:accent5>
        <a:srgbClr val="ADD361"/>
      </a:accent5>
      <a:accent6>
        <a:srgbClr val="E8AD5F"/>
      </a:accent6>
      <a:hlink>
        <a:srgbClr val="EBDE50"/>
      </a:hlink>
      <a:folHlink>
        <a:srgbClr val="EBDE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サンプル - コンテンツ用">
  <a:themeElements>
    <a:clrScheme name="Sample">
      <a:dk1>
        <a:srgbClr val="333333"/>
      </a:dk1>
      <a:lt1>
        <a:sysClr val="window" lastClr="FFFFFF"/>
      </a:lt1>
      <a:dk2>
        <a:srgbClr val="4D4D4D"/>
      </a:dk2>
      <a:lt2>
        <a:srgbClr val="EEECE1"/>
      </a:lt2>
      <a:accent1>
        <a:srgbClr val="1694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pl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画面に合わせる (4:3)</PresentationFormat>
  <Paragraphs>359</Paragraphs>
  <Slides>23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51" baseType="lpstr">
      <vt:lpstr>A-OTF 新ゴ Pro L</vt:lpstr>
      <vt:lpstr>HGP創英角ｺﾞｼｯｸUB</vt:lpstr>
      <vt:lpstr>Meiryo UI</vt:lpstr>
      <vt:lpstr>ＭＳ Ｐゴシック</vt:lpstr>
      <vt:lpstr>R Frutiger Roman</vt:lpstr>
      <vt:lpstr>Spica Neue P</vt:lpstr>
      <vt:lpstr>Spica Neue P Light</vt:lpstr>
      <vt:lpstr>メイリオ</vt:lpstr>
      <vt:lpstr>小塚ゴシック Pro M</vt:lpstr>
      <vt:lpstr>小塚ゴシック Pro R</vt:lpstr>
      <vt:lpstr>游ゴシック</vt:lpstr>
      <vt:lpstr>Arial</vt:lpstr>
      <vt:lpstr>Calibri</vt:lpstr>
      <vt:lpstr>Times New Roman</vt:lpstr>
      <vt:lpstr>Wingdings</vt:lpstr>
      <vt:lpstr>サンプル - コンテンツ用</vt:lpstr>
      <vt:lpstr>サンプル - タイトル用</vt:lpstr>
      <vt:lpstr>1_サンプル - コンテンツ用</vt:lpstr>
      <vt:lpstr>1_Office テーマ</vt:lpstr>
      <vt:lpstr>本文</vt:lpstr>
      <vt:lpstr>1_本文</vt:lpstr>
      <vt:lpstr>2_本文</vt:lpstr>
      <vt:lpstr>3_本文</vt:lpstr>
      <vt:lpstr>2_サンプル - コンテンツ用</vt:lpstr>
      <vt:lpstr>3_サンプル - コンテンツ用</vt:lpstr>
      <vt:lpstr>4_サンプル - コンテンツ用</vt:lpstr>
      <vt:lpstr>5_サンプル - コンテンツ用</vt:lpstr>
      <vt:lpstr>ワークシート</vt:lpstr>
      <vt:lpstr>令和２年度 富山市センサーネットワークを利活用した 実証実験公募について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2020-07-27T06:22:05Z</dcterms:modified>
</cp:coreProperties>
</file>