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72" r:id="rId1"/>
    <p:sldMasterId id="2147483681" r:id="rId2"/>
    <p:sldMasterId id="2147483684" r:id="rId3"/>
    <p:sldMasterId id="2147483705" r:id="rId4"/>
    <p:sldMasterId id="2147483741" r:id="rId5"/>
    <p:sldMasterId id="2147483743" r:id="rId6"/>
    <p:sldMasterId id="2147483745" r:id="rId7"/>
    <p:sldMasterId id="2147483747" r:id="rId8"/>
    <p:sldMasterId id="2147483750" r:id="rId9"/>
    <p:sldMasterId id="2147483757" r:id="rId10"/>
    <p:sldMasterId id="2147483764" r:id="rId11"/>
    <p:sldMasterId id="2147483771" r:id="rId12"/>
  </p:sldMasterIdLst>
  <p:notesMasterIdLst>
    <p:notesMasterId r:id="rId26"/>
  </p:notesMasterIdLst>
  <p:handoutMasterIdLst>
    <p:handoutMasterId r:id="rId27"/>
  </p:handoutMasterIdLst>
  <p:sldIdLst>
    <p:sldId id="258" r:id="rId13"/>
    <p:sldId id="409" r:id="rId14"/>
    <p:sldId id="408" r:id="rId15"/>
    <p:sldId id="407" r:id="rId16"/>
    <p:sldId id="383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396" r:id="rId2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3399"/>
    <a:srgbClr val="00CCFF"/>
    <a:srgbClr val="000099"/>
    <a:srgbClr val="0066CC"/>
    <a:srgbClr val="0099FF"/>
    <a:srgbClr val="00CC99"/>
    <a:srgbClr val="FF9933"/>
    <a:srgbClr val="FF66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90" autoAdjust="0"/>
    <p:restoredTop sz="88576" autoAdjust="0"/>
  </p:normalViewPr>
  <p:slideViewPr>
    <p:cSldViewPr snapToGrid="0">
      <p:cViewPr varScale="1">
        <p:scale>
          <a:sx n="72" d="100"/>
          <a:sy n="72" d="100"/>
        </p:scale>
        <p:origin x="84" y="23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71" d="100"/>
          <a:sy n="71" d="100"/>
        </p:scale>
        <p:origin x="31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54E2400E-E066-4456-84EA-8A2CF7F3F9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71C03F24-5A9D-4141-9156-0090FFCE7F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DE4D3282-9C13-49C5-90E7-FA4F33807F67}" type="datetimeFigureOut">
              <a:rPr kumimoji="1" lang="ja-JP" altLang="en-US" smtClean="0"/>
              <a:t>2020/7/27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27A1D166-2F03-4930-BED4-D02CD2A71F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B3568149-041D-4FBC-8ECB-F75C219AD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EE4156A3-B53E-4E5F-BDCA-CB95CA06BD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907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E757790-6BD8-4E4D-A42D-FCE83FB087DE}" type="datetimeFigureOut">
              <a:rPr kumimoji="1" lang="ja-JP" altLang="en-US" smtClean="0"/>
              <a:t>2020/7/27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07797B12-FD3C-46E9-80BF-39FDBFEA2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7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7B12-FD3C-46E9-80BF-39FDBFEA224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82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7B12-FD3C-46E9-80BF-39FDBFEA224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38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7B12-FD3C-46E9-80BF-39FDBFEA224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01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36488" y="6406464"/>
            <a:ext cx="369518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04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444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366261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311708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151486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12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1DEF-5AEC-4A46-800A-012331FAAD8A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1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74178"/>
            <a:ext cx="8493369" cy="694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69" y="1028700"/>
            <a:ext cx="8352693" cy="5345723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68925"/>
            <a:ext cx="9144000" cy="2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E5FD-40A9-4DF6-9693-483C358CF4CE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3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324C-FEB8-47DB-B04E-CAD7640C175E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3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8EEB-95BC-4FC0-8064-CB460B7C42F3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3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78D-0AC3-4886-8F57-BAC6C5B62866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3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100988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668A-7FE4-4B6E-AC31-0E4077457A95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5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294B-D3BF-4F2D-BEB4-AAA04E0A1694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B20-19C9-411D-A80B-A0E2025EC999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17CB-D9C4-41E0-A40A-A4F30325B2C2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0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FDA-4F76-4147-BE9B-C197F4753303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6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9A39-F893-4A15-9304-9F582F74D5AE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1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 lang="ja-JP" altLang="en-US"/>
              <a:t>富山市スマートシティ推進協議会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1626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592089" y="624968"/>
            <a:ext cx="5832475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5pPr>
              <a:defRPr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676456" y="6669360"/>
            <a:ext cx="10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3"/>
          <p:cNvSpPr txBox="1">
            <a:spLocks/>
          </p:cNvSpPr>
          <p:nvPr userDrawn="1"/>
        </p:nvSpPr>
        <p:spPr>
          <a:xfrm>
            <a:off x="7839000" y="6582560"/>
            <a:ext cx="1269504" cy="27741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D903E-2787-9244-93D6-61CE01669DE3}" type="slidenum">
              <a:rPr lang="ja-JP" altLang="en-US" sz="105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8677703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592089" y="624968"/>
            <a:ext cx="5832475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5pPr>
              <a:defRPr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676456" y="6669360"/>
            <a:ext cx="10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3"/>
          <p:cNvSpPr txBox="1">
            <a:spLocks/>
          </p:cNvSpPr>
          <p:nvPr userDrawn="1"/>
        </p:nvSpPr>
        <p:spPr>
          <a:xfrm>
            <a:off x="7839000" y="6582560"/>
            <a:ext cx="1269504" cy="27741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D903E-2787-9244-93D6-61CE01669DE3}" type="slidenum">
              <a:rPr lang="ja-JP" altLang="en-US" sz="105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594795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592089" y="624968"/>
            <a:ext cx="5832475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5pPr>
              <a:defRPr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676456" y="6669360"/>
            <a:ext cx="10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3"/>
          <p:cNvSpPr txBox="1">
            <a:spLocks/>
          </p:cNvSpPr>
          <p:nvPr userDrawn="1"/>
        </p:nvSpPr>
        <p:spPr>
          <a:xfrm>
            <a:off x="7839000" y="6582560"/>
            <a:ext cx="1269504" cy="27741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D903E-2787-9244-93D6-61CE01669DE3}" type="slidenum">
              <a:rPr lang="ja-JP" altLang="en-US" sz="105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20878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1040939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592089" y="624968"/>
            <a:ext cx="5832475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5pPr>
              <a:defRPr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676456" y="6669360"/>
            <a:ext cx="10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3"/>
          <p:cNvSpPr txBox="1">
            <a:spLocks/>
          </p:cNvSpPr>
          <p:nvPr userDrawn="1"/>
        </p:nvSpPr>
        <p:spPr>
          <a:xfrm>
            <a:off x="7839000" y="6582560"/>
            <a:ext cx="1269504" cy="27741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D903E-2787-9244-93D6-61CE01669DE3}" type="slidenum">
              <a:rPr lang="ja-JP" altLang="en-US" sz="105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404093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14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619261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385553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767954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988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8690106" y="6399692"/>
            <a:ext cx="335312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1066" y="6453337"/>
            <a:ext cx="2848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富山市スマートシティ推進基盤構築事業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4324" y="6433601"/>
            <a:ext cx="3410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8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71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83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1075819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259000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2596032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1035188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832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8690106" y="6399692"/>
            <a:ext cx="335312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1066" y="6453337"/>
            <a:ext cx="2848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富山市スマートシティ推進基盤構築事業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4324" y="6433601"/>
            <a:ext cx="3410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8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8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3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1642427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2954084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3494028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001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8690106" y="6399692"/>
            <a:ext cx="335312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1066" y="6453337"/>
            <a:ext cx="2848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富山市スマートシティ推進基盤構築事業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4324" y="6433601"/>
            <a:ext cx="3410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8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91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449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1831918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2997148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3481278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623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8690106" y="6399692"/>
            <a:ext cx="335312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1066" y="6453337"/>
            <a:ext cx="2848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富山市スマートシティ推進基盤構築事業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4324" y="6433601"/>
            <a:ext cx="3410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8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富山市スマートシティ推進基盤構築事業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2ADF-3501-45BD-A7FF-DFB937013B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49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592089" y="624968"/>
            <a:ext cx="5832475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5pPr>
              <a:defRPr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676456" y="6669360"/>
            <a:ext cx="10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3"/>
          <p:cNvSpPr txBox="1">
            <a:spLocks/>
          </p:cNvSpPr>
          <p:nvPr userDrawn="1"/>
        </p:nvSpPr>
        <p:spPr>
          <a:xfrm>
            <a:off x="7839000" y="6582560"/>
            <a:ext cx="1269504" cy="27741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D903E-2787-9244-93D6-61CE01669DE3}" type="slidenum">
              <a:rPr lang="ja-JP" altLang="en-US" sz="105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07272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46607" y="2180668"/>
            <a:ext cx="8668011" cy="1192144"/>
          </a:xfrm>
        </p:spPr>
        <p:txBody>
          <a:bodyPr anchor="b">
            <a:normAutofit/>
          </a:bodyPr>
          <a:lstStyle>
            <a:lvl1pPr algn="ctr">
              <a:defRPr sz="3299">
                <a:solidFill>
                  <a:schemeClr val="tx1">
                    <a:lumMod val="60000"/>
                    <a:lumOff val="40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defRPr>
            </a:lvl1pPr>
          </a:lstStyle>
          <a:p>
            <a:r>
              <a:rPr kumimoji="1" lang="ja-JP" altLang="en-US" dirty="0"/>
              <a:t>プレゼンテーションのタイトル</a:t>
            </a:r>
          </a:p>
        </p:txBody>
      </p:sp>
      <p:sp>
        <p:nvSpPr>
          <p:cNvPr id="4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1371346" y="3621051"/>
            <a:ext cx="6401311" cy="1119999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4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著者名、日付などを追加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246607" y="3415176"/>
            <a:ext cx="8668011" cy="72011"/>
          </a:xfrm>
          <a:prstGeom prst="rect">
            <a:avLst/>
          </a:prstGeom>
          <a:solidFill>
            <a:srgbClr val="6EB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58813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74178"/>
            <a:ext cx="8493369" cy="694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69" y="1028700"/>
            <a:ext cx="8352693" cy="5345723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68925"/>
            <a:ext cx="9144000" cy="2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E5FD-40A9-4DF6-9693-483C358CF4CE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4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32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749" r:id="rId7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0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4437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79" r:id="rId2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富山市スマートシティ推進基盤構築事業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73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99616"/>
            <a:ext cx="2057400" cy="252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B47C8-2D47-4784-BD50-2A7367302099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9616"/>
            <a:ext cx="3086100" cy="252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dirty="0" smtClean="0">
                <a:solidFill>
                  <a:prstClr val="black">
                    <a:tint val="75000"/>
                  </a:prstClr>
                </a:solidFill>
              </a:rPr>
              <a:t>富山市</a:t>
            </a:r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99616"/>
            <a:ext cx="2057400" cy="252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7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/>
          <p:cNvCxnSpPr/>
          <p:nvPr userDrawn="1"/>
        </p:nvCxnSpPr>
        <p:spPr>
          <a:xfrm>
            <a:off x="576000" y="1080000"/>
            <a:ext cx="8028000" cy="1588"/>
          </a:xfrm>
          <a:prstGeom prst="line">
            <a:avLst/>
          </a:prstGeom>
          <a:ln w="3175">
            <a:solidFill>
              <a:srgbClr val="12B3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rcRect r="96667"/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 userDrawn="1"/>
        </p:nvSpPr>
        <p:spPr>
          <a:xfrm>
            <a:off x="491064" y="6580584"/>
            <a:ext cx="3864911" cy="304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1" lang="en-US" altLang="ja-JP" sz="1000" dirty="0">
                <a:solidFill>
                  <a:srgbClr val="12B3C7"/>
                </a:solidFill>
                <a:latin typeface="R Frutiger Roman"/>
                <a:ea typeface="A-OTF 新ゴ Pro L"/>
                <a:cs typeface="R Frutiger Roman"/>
              </a:rPr>
              <a:t>Copyright © 2019 INTEC Inc. All rights reserved.</a:t>
            </a:r>
            <a:endParaRPr kumimoji="1" lang="ja-JP" altLang="en-US" sz="1000" dirty="0">
              <a:solidFill>
                <a:srgbClr val="12B3C7"/>
              </a:solidFill>
              <a:latin typeface="R Frutiger Roman"/>
              <a:ea typeface="A-OTF 新ゴ Pro L"/>
              <a:cs typeface="R Frutiger Roman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75" y="252000"/>
            <a:ext cx="1557931" cy="2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/>
          <p:cNvCxnSpPr/>
          <p:nvPr userDrawn="1"/>
        </p:nvCxnSpPr>
        <p:spPr>
          <a:xfrm>
            <a:off x="576000" y="1080000"/>
            <a:ext cx="8028000" cy="1588"/>
          </a:xfrm>
          <a:prstGeom prst="line">
            <a:avLst/>
          </a:prstGeom>
          <a:ln w="3175">
            <a:solidFill>
              <a:srgbClr val="12B3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rcRect r="96667"/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 userDrawn="1"/>
        </p:nvSpPr>
        <p:spPr>
          <a:xfrm>
            <a:off x="491064" y="6580584"/>
            <a:ext cx="3864911" cy="304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1" lang="en-US" altLang="ja-JP" sz="1000" dirty="0">
                <a:solidFill>
                  <a:srgbClr val="12B3C7"/>
                </a:solidFill>
                <a:latin typeface="R Frutiger Roman"/>
                <a:ea typeface="A-OTF 新ゴ Pro L"/>
                <a:cs typeface="R Frutiger Roman"/>
              </a:rPr>
              <a:t>Copyright © 2019 INTEC Inc. All rights reserved.</a:t>
            </a:r>
            <a:endParaRPr kumimoji="1" lang="ja-JP" altLang="en-US" sz="1000" dirty="0">
              <a:solidFill>
                <a:srgbClr val="12B3C7"/>
              </a:solidFill>
              <a:latin typeface="R Frutiger Roman"/>
              <a:ea typeface="A-OTF 新ゴ Pro L"/>
              <a:cs typeface="R Frutiger Roman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75" y="252000"/>
            <a:ext cx="1557931" cy="2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8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/>
          <p:cNvCxnSpPr/>
          <p:nvPr userDrawn="1"/>
        </p:nvCxnSpPr>
        <p:spPr>
          <a:xfrm>
            <a:off x="576000" y="1080000"/>
            <a:ext cx="8028000" cy="1588"/>
          </a:xfrm>
          <a:prstGeom prst="line">
            <a:avLst/>
          </a:prstGeom>
          <a:ln w="3175">
            <a:solidFill>
              <a:srgbClr val="12B3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rcRect r="96667"/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 userDrawn="1"/>
        </p:nvSpPr>
        <p:spPr>
          <a:xfrm>
            <a:off x="491064" y="6580584"/>
            <a:ext cx="3864911" cy="304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1" lang="en-US" altLang="ja-JP" sz="1000" dirty="0">
                <a:solidFill>
                  <a:srgbClr val="12B3C7"/>
                </a:solidFill>
                <a:latin typeface="R Frutiger Roman"/>
                <a:ea typeface="A-OTF 新ゴ Pro L"/>
                <a:cs typeface="R Frutiger Roman"/>
              </a:rPr>
              <a:t>Copyright © 2019 INTEC Inc. All rights reserved.</a:t>
            </a:r>
            <a:endParaRPr kumimoji="1" lang="ja-JP" altLang="en-US" sz="1000" dirty="0">
              <a:solidFill>
                <a:srgbClr val="12B3C7"/>
              </a:solidFill>
              <a:latin typeface="R Frutiger Roman"/>
              <a:ea typeface="A-OTF 新ゴ Pro L"/>
              <a:cs typeface="R Frutiger Roman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75" y="252000"/>
            <a:ext cx="1557931" cy="2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3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/>
          <p:cNvCxnSpPr/>
          <p:nvPr userDrawn="1"/>
        </p:nvCxnSpPr>
        <p:spPr>
          <a:xfrm>
            <a:off x="576000" y="1080000"/>
            <a:ext cx="8028000" cy="1588"/>
          </a:xfrm>
          <a:prstGeom prst="line">
            <a:avLst/>
          </a:prstGeom>
          <a:ln w="3175">
            <a:solidFill>
              <a:srgbClr val="12B3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rcRect r="96667"/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 userDrawn="1"/>
        </p:nvSpPr>
        <p:spPr>
          <a:xfrm>
            <a:off x="491064" y="6580584"/>
            <a:ext cx="3864911" cy="304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1" lang="en-US" altLang="ja-JP" sz="1000" dirty="0">
                <a:solidFill>
                  <a:srgbClr val="12B3C7"/>
                </a:solidFill>
                <a:latin typeface="R Frutiger Roman"/>
                <a:ea typeface="A-OTF 新ゴ Pro L"/>
                <a:cs typeface="R Frutiger Roman"/>
              </a:rPr>
              <a:t>Copyright © 2019 INTEC Inc. All rights reserved.</a:t>
            </a:r>
            <a:endParaRPr kumimoji="1" lang="ja-JP" altLang="en-US" sz="1000" dirty="0">
              <a:solidFill>
                <a:srgbClr val="12B3C7"/>
              </a:solidFill>
              <a:latin typeface="R Frutiger Roman"/>
              <a:ea typeface="A-OTF 新ゴ Pro L"/>
              <a:cs typeface="R Frutiger Roman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75" y="252000"/>
            <a:ext cx="1557931" cy="2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6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toyama.toyama.jp/kikakukanribu/johotokeika/toyamasc_koubo_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toyama.toyama.jp/kikakukanribu/johotokeika/toyamasc_koubo_R2.html" TargetMode="External"/><Relationship Id="rId2" Type="http://schemas.openxmlformats.org/officeDocument/2006/relationships/hyperlink" Target="mailto:jyohotokei-01@city.toyama.lg.jp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6B7E697-4BCC-4704-9AB8-88CE7B58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07" y="1546413"/>
            <a:ext cx="8668011" cy="16190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令和２年度</a:t>
            </a:r>
            <a:r>
              <a:rPr kumimoji="1" lang="en-US" altLang="ja-JP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富山市センサーネットワークを利活用した実証実験</a:t>
            </a:r>
            <a:r>
              <a:rPr kumimoji="1" lang="en-US" altLang="ja-JP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採択後</a:t>
            </a:r>
            <a:r>
              <a:rPr kumimoji="1" lang="ja-JP" altLang="en-US" sz="2800" b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800" b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手続きに</a:t>
            </a:r>
            <a:r>
              <a:rPr kumimoji="1" lang="ja-JP" altLang="en-US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ついて</a:t>
            </a:r>
            <a:endParaRPr kumimoji="1" lang="ja-JP" altLang="en-US" sz="28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104642DD-54F1-4663-95B0-6D39BE761C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17" y="5616116"/>
            <a:ext cx="6401311" cy="869525"/>
          </a:xfrm>
        </p:spPr>
        <p:txBody>
          <a:bodyPr>
            <a:norm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令和２年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企画管理部　情報統計課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="" xmlns:a16="http://schemas.microsoft.com/office/drawing/2014/main" id="{378BFC4F-C0D6-42AE-9509-0BA5B4E578C2}"/>
              </a:ext>
            </a:extLst>
          </p:cNvPr>
          <p:cNvSpPr txBox="1">
            <a:spLocks/>
          </p:cNvSpPr>
          <p:nvPr/>
        </p:nvSpPr>
        <p:spPr>
          <a:xfrm>
            <a:off x="761087" y="4750520"/>
            <a:ext cx="7639050" cy="752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703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342852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3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55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06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83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35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86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37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富山市センサー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利活用事業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7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9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．採択後の手続きの流れ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59547" y="2057397"/>
            <a:ext cx="3788018" cy="931711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センサー貸出申請書の記入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259547" y="879573"/>
            <a:ext cx="8314067" cy="359744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9192" y="868582"/>
            <a:ext cx="8584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（その他）電波状況確認を行いたいときは</a:t>
            </a:r>
            <a:endParaRPr kumimoji="1" lang="ja-JP" altLang="en-US" sz="2000" b="1" dirty="0"/>
          </a:p>
        </p:txBody>
      </p:sp>
      <p:sp>
        <p:nvSpPr>
          <p:cNvPr id="96" name="正方形/長方形 95"/>
          <p:cNvSpPr/>
          <p:nvPr/>
        </p:nvSpPr>
        <p:spPr>
          <a:xfrm>
            <a:off x="292204" y="3909167"/>
            <a:ext cx="3722704" cy="904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富山市に提出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3283" y="1455109"/>
            <a:ext cx="851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富山市情報統計課にて、電波状況確認用のセンサーを貸出できます。</a:t>
            </a:r>
            <a:endParaRPr kumimoji="1" lang="en-US" altLang="ja-JP" dirty="0" smtClean="0"/>
          </a:p>
        </p:txBody>
      </p:sp>
      <p:sp>
        <p:nvSpPr>
          <p:cNvPr id="107" name="正方形/長方形 106"/>
          <p:cNvSpPr/>
          <p:nvPr/>
        </p:nvSpPr>
        <p:spPr>
          <a:xfrm>
            <a:off x="292204" y="5654180"/>
            <a:ext cx="3722704" cy="904817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センサー貸出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>
            <a:stCxn id="2" idx="2"/>
            <a:endCxn id="96" idx="0"/>
          </p:cNvCxnSpPr>
          <p:nvPr/>
        </p:nvCxnSpPr>
        <p:spPr>
          <a:xfrm>
            <a:off x="2153556" y="2989108"/>
            <a:ext cx="0" cy="92005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>
            <a:stCxn id="96" idx="2"/>
            <a:endCxn id="107" idx="0"/>
          </p:cNvCxnSpPr>
          <p:nvPr/>
        </p:nvCxnSpPr>
        <p:spPr>
          <a:xfrm>
            <a:off x="2153556" y="4813984"/>
            <a:ext cx="0" cy="8401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4416579" y="1969118"/>
            <a:ext cx="4315970" cy="2664876"/>
          </a:xfrm>
          <a:custGeom>
            <a:avLst/>
            <a:gdLst>
              <a:gd name="connsiteX0" fmla="*/ 988044 w 3941710"/>
              <a:gd name="connsiteY0" fmla="*/ 0 h 4256834"/>
              <a:gd name="connsiteX1" fmla="*/ 3350963 w 3941710"/>
              <a:gd name="connsiteY1" fmla="*/ 0 h 4256834"/>
              <a:gd name="connsiteX2" fmla="*/ 3941710 w 3941710"/>
              <a:gd name="connsiteY2" fmla="*/ 590747 h 4256834"/>
              <a:gd name="connsiteX3" fmla="*/ 3941710 w 3941710"/>
              <a:gd name="connsiteY3" fmla="*/ 3666087 h 4256834"/>
              <a:gd name="connsiteX4" fmla="*/ 3350963 w 3941710"/>
              <a:gd name="connsiteY4" fmla="*/ 4256834 h 4256834"/>
              <a:gd name="connsiteX5" fmla="*/ 988044 w 3941710"/>
              <a:gd name="connsiteY5" fmla="*/ 4256834 h 4256834"/>
              <a:gd name="connsiteX6" fmla="*/ 397297 w 3941710"/>
              <a:gd name="connsiteY6" fmla="*/ 3666087 h 4256834"/>
              <a:gd name="connsiteX7" fmla="*/ 397297 w 3941710"/>
              <a:gd name="connsiteY7" fmla="*/ 966803 h 4256834"/>
              <a:gd name="connsiteX8" fmla="*/ 0 w 3941710"/>
              <a:gd name="connsiteY8" fmla="*/ 686682 h 4256834"/>
              <a:gd name="connsiteX9" fmla="*/ 438544 w 3941710"/>
              <a:gd name="connsiteY9" fmla="*/ 377479 h 4256834"/>
              <a:gd name="connsiteX10" fmla="*/ 443721 w 3941710"/>
              <a:gd name="connsiteY10" fmla="*/ 360802 h 4256834"/>
              <a:gd name="connsiteX11" fmla="*/ 988044 w 3941710"/>
              <a:gd name="connsiteY11" fmla="*/ 0 h 42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710" h="4256834">
                <a:moveTo>
                  <a:pt x="988044" y="0"/>
                </a:moveTo>
                <a:lnTo>
                  <a:pt x="3350963" y="0"/>
                </a:lnTo>
                <a:cubicBezTo>
                  <a:pt x="3677224" y="0"/>
                  <a:pt x="3941710" y="264486"/>
                  <a:pt x="3941710" y="590747"/>
                </a:cubicBezTo>
                <a:lnTo>
                  <a:pt x="3941710" y="3666087"/>
                </a:lnTo>
                <a:cubicBezTo>
                  <a:pt x="3941710" y="3992348"/>
                  <a:pt x="3677224" y="4256834"/>
                  <a:pt x="3350963" y="4256834"/>
                </a:cubicBezTo>
                <a:lnTo>
                  <a:pt x="988044" y="4256834"/>
                </a:lnTo>
                <a:cubicBezTo>
                  <a:pt x="661783" y="4256834"/>
                  <a:pt x="397297" y="3992348"/>
                  <a:pt x="397297" y="3666087"/>
                </a:cubicBezTo>
                <a:lnTo>
                  <a:pt x="397297" y="966803"/>
                </a:lnTo>
                <a:lnTo>
                  <a:pt x="0" y="686682"/>
                </a:lnTo>
                <a:lnTo>
                  <a:pt x="438544" y="377479"/>
                </a:lnTo>
                <a:lnTo>
                  <a:pt x="443721" y="360802"/>
                </a:lnTo>
                <a:cubicBezTo>
                  <a:pt x="533401" y="148774"/>
                  <a:pt x="743349" y="0"/>
                  <a:pt x="988044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58780" y="2261854"/>
            <a:ext cx="301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端末台数には限りがあります。</a:t>
            </a:r>
            <a:endParaRPr kumimoji="1" lang="ja-JP" altLang="en-US" sz="16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58780" y="3588569"/>
            <a:ext cx="341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実証実験日程を考慮の上、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余裕を持って申請をお願いします。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79573" y="3240508"/>
            <a:ext cx="169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提出・確認</a:t>
            </a:r>
            <a:endParaRPr kumimoji="1" lang="en-US" altLang="ja-JP" sz="16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79573" y="5150599"/>
            <a:ext cx="1936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貸出許可</a:t>
            </a:r>
            <a:endParaRPr kumimoji="1" lang="en-US" altLang="ja-JP" sz="16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58780" y="2901954"/>
            <a:ext cx="331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貸出期間は２週間程度となります。</a:t>
            </a:r>
            <a:endParaRPr kumimoji="1" lang="ja-JP" altLang="en-US" sz="1600" b="1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5224780" y="2600408"/>
            <a:ext cx="2745740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224780" y="3240508"/>
            <a:ext cx="3126740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71D50A9D-3020-4AF6-95EB-ED980B1BD7FF}"/>
              </a:ext>
            </a:extLst>
          </p:cNvPr>
          <p:cNvSpPr/>
          <p:nvPr/>
        </p:nvSpPr>
        <p:spPr>
          <a:xfrm>
            <a:off x="317261" y="1456092"/>
            <a:ext cx="7919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１．採択後の手続きの流れ</a:t>
            </a:r>
            <a:endParaRPr lang="en-US" altLang="ja-JP" sz="2400" kern="0" dirty="0" smtClean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ja-JP" altLang="en-US" sz="2400" kern="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．よくあるご質問など</a:t>
            </a:r>
            <a:endParaRPr lang="en-US" altLang="ja-JP" sz="2400" kern="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="" xmlns:a16="http://schemas.microsoft.com/office/drawing/2014/main" id="{AF83AA64-23E3-497B-96C4-F5B30991DB62}"/>
              </a:ext>
            </a:extLst>
          </p:cNvPr>
          <p:cNvSpPr txBox="1">
            <a:spLocks/>
          </p:cNvSpPr>
          <p:nvPr/>
        </p:nvSpPr>
        <p:spPr>
          <a:xfrm>
            <a:off x="215945" y="71030"/>
            <a:ext cx="7582120" cy="574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703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342852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3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55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06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83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35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86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37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　目次　－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41"/>
          <p:cNvSpPr txBox="1">
            <a:spLocks/>
          </p:cNvSpPr>
          <p:nvPr/>
        </p:nvSpPr>
        <p:spPr>
          <a:xfrm>
            <a:off x="8774113" y="6407150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10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02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11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２．よくあるご質問など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86121" y="1015590"/>
            <a:ext cx="8387992" cy="334176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2034" y="1000902"/>
            <a:ext cx="66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〇よくあるご質問（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FAQ)</a:t>
            </a:r>
            <a:endParaRPr kumimoji="1" lang="ja-JP" altLang="en-US" sz="2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5428EF5B-073B-44D2-B67B-EF21C7BD28A7}"/>
              </a:ext>
            </a:extLst>
          </p:cNvPr>
          <p:cNvSpPr txBox="1"/>
          <p:nvPr/>
        </p:nvSpPr>
        <p:spPr>
          <a:xfrm>
            <a:off x="623399" y="3399525"/>
            <a:ext cx="7969272" cy="12618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富山市ホームページ（実証実験公募サイト）</a:t>
            </a:r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>
                <a:hlinkClick r:id="rId3"/>
              </a:rPr>
              <a:t>https://</a:t>
            </a:r>
            <a:r>
              <a:rPr lang="en-US" altLang="ja-JP" sz="1400" dirty="0" smtClean="0">
                <a:hlinkClick r:id="rId3"/>
              </a:rPr>
              <a:t>www.city.toyama.toyama.jp/kikakukanribu/johotokeika/toyamasc_koubo_2.html</a:t>
            </a:r>
            <a:endParaRPr lang="en-US" altLang="ja-JP" sz="1400" dirty="0" smtClean="0"/>
          </a:p>
          <a:p>
            <a:endParaRPr kumimoji="1" lang="en-US" altLang="ja-JP" sz="1400" dirty="0" smtClean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6682C565-408F-4040-911E-3F1221443D2E}"/>
              </a:ext>
            </a:extLst>
          </p:cNvPr>
          <p:cNvSpPr txBox="1"/>
          <p:nvPr/>
        </p:nvSpPr>
        <p:spPr>
          <a:xfrm>
            <a:off x="462034" y="1518731"/>
            <a:ext cx="733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過去の実証実験で寄せられた質問と回答については、ホームページ上で　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FAQ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として公開しています。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実証実験実施前に、ご一読いただけますと幸いです。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9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41"/>
          <p:cNvSpPr txBox="1">
            <a:spLocks/>
          </p:cNvSpPr>
          <p:nvPr/>
        </p:nvSpPr>
        <p:spPr>
          <a:xfrm>
            <a:off x="8774113" y="6407150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12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1722" y="846862"/>
            <a:ext cx="7342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ご不明な点やご質問については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/>
              <a:t>下記</a:t>
            </a:r>
            <a:r>
              <a:rPr kumimoji="1" lang="ja-JP" altLang="en-US" sz="3600" dirty="0" smtClean="0"/>
              <a:t>までお問合せください。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3090" y="2192963"/>
            <a:ext cx="791935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お問合せ先：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富山市企画管理部情報統計課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（</a:t>
            </a:r>
            <a:r>
              <a:rPr kumimoji="1" lang="en-US" altLang="ja-JP" sz="2400" dirty="0" err="1" smtClean="0"/>
              <a:t>tel</a:t>
            </a:r>
            <a:r>
              <a:rPr kumimoji="1" lang="ja-JP" altLang="en-US" sz="2400" dirty="0" smtClean="0"/>
              <a:t>）　</a:t>
            </a:r>
            <a:r>
              <a:rPr kumimoji="1" lang="en-US" altLang="ja-JP" sz="2400" dirty="0" smtClean="0"/>
              <a:t>076-443-2015</a:t>
            </a:r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mail</a:t>
            </a:r>
            <a:r>
              <a:rPr kumimoji="1" lang="ja-JP" altLang="en-US" sz="2400" dirty="0" smtClean="0"/>
              <a:t>）</a:t>
            </a:r>
            <a:r>
              <a:rPr kumimoji="1"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jyohotokei-01@city.toyama.lg.jp</a:t>
            </a:r>
            <a:r>
              <a:rPr kumimoji="1"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URL) </a:t>
            </a:r>
            <a:r>
              <a:rPr kumimoji="1"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</a:t>
            </a:r>
            <a:r>
              <a:rPr kumimoji="1"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www.city.toyama.toyama.jp/kikakukanribu/johotokeika/toyamasc_koubo_R2.html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71D50A9D-3020-4AF6-95EB-ED980B1BD7FF}"/>
              </a:ext>
            </a:extLst>
          </p:cNvPr>
          <p:cNvSpPr/>
          <p:nvPr/>
        </p:nvSpPr>
        <p:spPr>
          <a:xfrm>
            <a:off x="317261" y="1456092"/>
            <a:ext cx="7919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１．採択後の手続きの流れ</a:t>
            </a:r>
            <a:endParaRPr lang="en-US" altLang="ja-JP" sz="240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．よくあるご質問など</a:t>
            </a:r>
            <a:endParaRPr lang="en-US" altLang="ja-JP" sz="240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="" xmlns:a16="http://schemas.microsoft.com/office/drawing/2014/main" id="{AF83AA64-23E3-497B-96C4-F5B30991DB62}"/>
              </a:ext>
            </a:extLst>
          </p:cNvPr>
          <p:cNvSpPr txBox="1">
            <a:spLocks/>
          </p:cNvSpPr>
          <p:nvPr/>
        </p:nvSpPr>
        <p:spPr>
          <a:xfrm>
            <a:off x="215945" y="71030"/>
            <a:ext cx="7582120" cy="574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703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342852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3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55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06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83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35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86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37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　目次　－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41"/>
          <p:cNvSpPr txBox="1">
            <a:spLocks/>
          </p:cNvSpPr>
          <p:nvPr/>
        </p:nvSpPr>
        <p:spPr>
          <a:xfrm>
            <a:off x="8774113" y="6407150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9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71D50A9D-3020-4AF6-95EB-ED980B1BD7FF}"/>
              </a:ext>
            </a:extLst>
          </p:cNvPr>
          <p:cNvSpPr/>
          <p:nvPr/>
        </p:nvSpPr>
        <p:spPr>
          <a:xfrm>
            <a:off x="317261" y="1456092"/>
            <a:ext cx="7919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１．採択後の手続きの流れ</a:t>
            </a:r>
            <a:endParaRPr lang="en-US" altLang="ja-JP" sz="240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ja-JP" altLang="en-US" sz="2400" kern="0" dirty="0" smtClean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．よくあるご質問など</a:t>
            </a:r>
            <a:endParaRPr lang="en-US" altLang="ja-JP" sz="2400" kern="0" dirty="0" smtClean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="" xmlns:a16="http://schemas.microsoft.com/office/drawing/2014/main" id="{AF83AA64-23E3-497B-96C4-F5B30991DB62}"/>
              </a:ext>
            </a:extLst>
          </p:cNvPr>
          <p:cNvSpPr txBox="1">
            <a:spLocks/>
          </p:cNvSpPr>
          <p:nvPr/>
        </p:nvSpPr>
        <p:spPr>
          <a:xfrm>
            <a:off x="215945" y="71030"/>
            <a:ext cx="7582120" cy="574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703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342852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3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55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06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83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35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86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37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　目次　－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41"/>
          <p:cNvSpPr txBox="1">
            <a:spLocks/>
          </p:cNvSpPr>
          <p:nvPr/>
        </p:nvSpPr>
        <p:spPr>
          <a:xfrm>
            <a:off x="8774113" y="6407150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7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3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．採択後の手続きの流れ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569284" y="1749525"/>
            <a:ext cx="4696152" cy="509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（１）システム利用申請書の提出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259547" y="879573"/>
            <a:ext cx="8314067" cy="359744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9193" y="868582"/>
            <a:ext cx="656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〇採択から実証実験実施までの流れ</a:t>
            </a:r>
            <a:endParaRPr kumimoji="1" lang="ja-JP" altLang="en-US" sz="2000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569284" y="2430312"/>
            <a:ext cx="4696152" cy="509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（２）デバイスの登録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69284" y="3168415"/>
            <a:ext cx="4696152" cy="509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（３）データ利活用基盤の登録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33452" y="4736674"/>
            <a:ext cx="4203623" cy="1071595"/>
            <a:chOff x="1846831" y="4537221"/>
            <a:chExt cx="4300329" cy="1071595"/>
          </a:xfrm>
        </p:grpSpPr>
        <p:sp>
          <p:nvSpPr>
            <p:cNvPr id="3" name="フローチャート: 判断 2"/>
            <p:cNvSpPr/>
            <p:nvPr/>
          </p:nvSpPr>
          <p:spPr>
            <a:xfrm>
              <a:off x="1846831" y="4537221"/>
              <a:ext cx="4267200" cy="1071595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952253" y="4836051"/>
              <a:ext cx="41949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自社アプリ・他サービスと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連携する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569284" y="3950262"/>
            <a:ext cx="4696152" cy="509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（４）データ利活用基盤の付加情報登録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733469" y="5522492"/>
            <a:ext cx="4153347" cy="509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（５）外部アプリケーション利用登録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69284" y="6222006"/>
            <a:ext cx="4696152" cy="509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実証実験の検証へ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2" name="直線矢印コネクタ 31"/>
          <p:cNvCxnSpPr>
            <a:stCxn id="2" idx="2"/>
            <a:endCxn id="21" idx="0"/>
          </p:cNvCxnSpPr>
          <p:nvPr/>
        </p:nvCxnSpPr>
        <p:spPr>
          <a:xfrm>
            <a:off x="2917360" y="2259097"/>
            <a:ext cx="0" cy="1712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1" idx="2"/>
            <a:endCxn id="22" idx="0"/>
          </p:cNvCxnSpPr>
          <p:nvPr/>
        </p:nvCxnSpPr>
        <p:spPr>
          <a:xfrm>
            <a:off x="2917360" y="2939884"/>
            <a:ext cx="0" cy="22853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22" idx="2"/>
            <a:endCxn id="25" idx="0"/>
          </p:cNvCxnSpPr>
          <p:nvPr/>
        </p:nvCxnSpPr>
        <p:spPr>
          <a:xfrm>
            <a:off x="2917360" y="3677987"/>
            <a:ext cx="0" cy="27227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25" idx="2"/>
            <a:endCxn id="3" idx="0"/>
          </p:cNvCxnSpPr>
          <p:nvPr/>
        </p:nvCxnSpPr>
        <p:spPr>
          <a:xfrm>
            <a:off x="2917360" y="4459834"/>
            <a:ext cx="1712" cy="27684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3" idx="2"/>
            <a:endCxn id="30" idx="0"/>
          </p:cNvCxnSpPr>
          <p:nvPr/>
        </p:nvCxnSpPr>
        <p:spPr>
          <a:xfrm flipH="1">
            <a:off x="2917360" y="5808269"/>
            <a:ext cx="1712" cy="41373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カギ線コネクタ 19"/>
          <p:cNvCxnSpPr>
            <a:stCxn id="24" idx="3"/>
            <a:endCxn id="29" idx="0"/>
          </p:cNvCxnSpPr>
          <p:nvPr/>
        </p:nvCxnSpPr>
        <p:spPr>
          <a:xfrm>
            <a:off x="5037075" y="5327892"/>
            <a:ext cx="1773068" cy="194600"/>
          </a:xfrm>
          <a:prstGeom prst="bentConnector2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カギ線コネクタ 50"/>
          <p:cNvCxnSpPr>
            <a:stCxn id="29" idx="2"/>
            <a:endCxn id="30" idx="3"/>
          </p:cNvCxnSpPr>
          <p:nvPr/>
        </p:nvCxnSpPr>
        <p:spPr>
          <a:xfrm rot="5400000">
            <a:off x="5815426" y="5482075"/>
            <a:ext cx="444728" cy="1544707"/>
          </a:xfrm>
          <a:prstGeom prst="bentConnector2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5373756" y="4968673"/>
            <a:ext cx="109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565155" y="5802681"/>
            <a:ext cx="109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しない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75949" y="1283182"/>
            <a:ext cx="851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採択されてから事業者の方が行う作業は、下記のとおりです。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1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9" grpId="0" animBg="1"/>
      <p:bldP spid="29" grpId="1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4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．採択後の手続きの流れ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342675" y="1518294"/>
            <a:ext cx="3788018" cy="931711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システム利用申請書の記入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259547" y="879573"/>
            <a:ext cx="8314067" cy="359744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9193" y="868582"/>
            <a:ext cx="656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（１</a:t>
            </a:r>
            <a:r>
              <a:rPr kumimoji="1" lang="ja-JP" altLang="en-US" sz="2000" b="1" dirty="0"/>
              <a:t>）システム利用申請書の提出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375332" y="3565327"/>
            <a:ext cx="3722704" cy="904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富山市へ提出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47553" y="1484065"/>
            <a:ext cx="389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利用申請書は２種類あります。</a:t>
            </a:r>
            <a:endParaRPr kumimoji="1" lang="en-US" altLang="ja-JP" dirty="0" smtClean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493765" y="1828897"/>
            <a:ext cx="3898528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 smtClean="0"/>
              <a:t>①システム利用申請</a:t>
            </a:r>
            <a:endParaRPr kumimoji="1" lang="en-US" altLang="ja-JP" b="1" dirty="0" smtClean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726799" y="2290604"/>
            <a:ext cx="38985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代表者の情報を記入してください。</a:t>
            </a:r>
            <a:endParaRPr kumimoji="1" lang="en-US" altLang="ja-JP" sz="14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複数の実証実験を行う場合は、</a:t>
            </a:r>
            <a:endParaRPr kumimoji="1" lang="en-US" altLang="ja-JP" sz="14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実証実験テーマごとに申請が必要です</a:t>
            </a:r>
            <a:endParaRPr kumimoji="1" lang="en-US" altLang="ja-JP" sz="1400" dirty="0" smtClean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493765" y="3523748"/>
            <a:ext cx="3898528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 smtClean="0"/>
              <a:t>②ユーザアカウント利用申請</a:t>
            </a:r>
            <a:endParaRPr kumimoji="1" lang="en-US" altLang="ja-JP" b="1" dirty="0" smtClean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673011" y="3968966"/>
            <a:ext cx="39837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ダッシュボード（データ利活用基盤）利用者の情報を記入してください。</a:t>
            </a:r>
            <a:endParaRPr kumimoji="1" lang="en-US" altLang="ja-JP" sz="14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利用者全員の記入が必要です。</a:t>
            </a:r>
            <a:endParaRPr kumimoji="1" lang="en-US" altLang="ja-JP" sz="1400" dirty="0" smtClean="0"/>
          </a:p>
        </p:txBody>
      </p:sp>
      <p:sp>
        <p:nvSpPr>
          <p:cNvPr id="107" name="正方形/長方形 106"/>
          <p:cNvSpPr/>
          <p:nvPr/>
        </p:nvSpPr>
        <p:spPr>
          <a:xfrm>
            <a:off x="375332" y="5552934"/>
            <a:ext cx="3722704" cy="904817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システム利用</a:t>
            </a:r>
            <a:r>
              <a:rPr kumimoji="1" lang="ja-JP" altLang="en-US" b="1" dirty="0">
                <a:solidFill>
                  <a:schemeClr val="tx1"/>
                </a:solidFill>
              </a:rPr>
              <a:t>開始</a:t>
            </a:r>
          </a:p>
        </p:txBody>
      </p:sp>
      <p:cxnSp>
        <p:nvCxnSpPr>
          <p:cNvPr id="7" name="直線矢印コネクタ 6"/>
          <p:cNvCxnSpPr>
            <a:stCxn id="2" idx="2"/>
            <a:endCxn id="96" idx="0"/>
          </p:cNvCxnSpPr>
          <p:nvPr/>
        </p:nvCxnSpPr>
        <p:spPr>
          <a:xfrm>
            <a:off x="2236684" y="2450005"/>
            <a:ext cx="0" cy="111532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>
            <a:stCxn id="96" idx="2"/>
            <a:endCxn id="107" idx="0"/>
          </p:cNvCxnSpPr>
          <p:nvPr/>
        </p:nvCxnSpPr>
        <p:spPr>
          <a:xfrm>
            <a:off x="2236684" y="4470144"/>
            <a:ext cx="0" cy="108279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2404265" y="2866432"/>
            <a:ext cx="169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提出・確認</a:t>
            </a:r>
            <a:endParaRPr kumimoji="1" lang="en-US" altLang="ja-JP" sz="1600" dirty="0" smtClean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2404265" y="4776523"/>
            <a:ext cx="169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利用</a:t>
            </a:r>
            <a:r>
              <a:rPr kumimoji="1" lang="en-US" altLang="ja-JP" sz="1600" dirty="0" smtClean="0"/>
              <a:t>ID</a:t>
            </a:r>
            <a:r>
              <a:rPr kumimoji="1" lang="ja-JP" altLang="en-US" sz="1600" dirty="0" smtClean="0"/>
              <a:t>払い出し</a:t>
            </a:r>
            <a:endParaRPr kumimoji="1" lang="en-US" altLang="ja-JP" sz="1600" dirty="0" smtClean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0" y="6501969"/>
            <a:ext cx="801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200" dirty="0" smtClean="0"/>
              <a:t>※</a:t>
            </a:r>
            <a:r>
              <a:rPr kumimoji="1" lang="ja-JP" altLang="en-US" sz="1200" dirty="0"/>
              <a:t>詳しくは「システム利用申請書</a:t>
            </a:r>
            <a:r>
              <a:rPr kumimoji="1" lang="ja-JP" altLang="en-US" sz="1200" dirty="0" smtClean="0"/>
              <a:t>」の記入例をご確認ください。</a:t>
            </a:r>
            <a:endParaRPr kumimoji="1" lang="en-US" altLang="ja-JP" sz="1200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4455393" y="1869262"/>
            <a:ext cx="4336336" cy="1499036"/>
          </a:xfrm>
          <a:prstGeom prst="roundRect">
            <a:avLst>
              <a:gd name="adj" fmla="val 4976"/>
            </a:avLst>
          </a:prstGeom>
          <a:noFill/>
          <a:ln w="3492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4455393" y="3516896"/>
            <a:ext cx="4336336" cy="1531848"/>
          </a:xfrm>
          <a:prstGeom prst="roundRect">
            <a:avLst>
              <a:gd name="adj" fmla="val 4976"/>
            </a:avLst>
          </a:prstGeom>
          <a:noFill/>
          <a:ln w="3492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8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5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．採択後の手続きの流れ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80329" y="1891141"/>
            <a:ext cx="3788018" cy="931711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払い出された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ID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で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NS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にログイン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259547" y="879573"/>
            <a:ext cx="8314067" cy="359744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9193" y="868582"/>
            <a:ext cx="656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（２）デバイスの登録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312986" y="3742911"/>
            <a:ext cx="3722704" cy="904817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デバイスの情報を登録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3283" y="1455109"/>
            <a:ext cx="851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センサー、デバイスの登録は、</a:t>
            </a:r>
            <a:r>
              <a:rPr kumimoji="1" lang="en-US" altLang="ja-JP" dirty="0" err="1" smtClean="0"/>
              <a:t>LoRaWAN</a:t>
            </a:r>
            <a:r>
              <a:rPr kumimoji="1" lang="ja-JP" altLang="en-US" dirty="0" smtClean="0"/>
              <a:t>ネットワークサーバ（</a:t>
            </a:r>
            <a:r>
              <a:rPr kumimoji="1" lang="en-US" altLang="ja-JP" dirty="0" smtClean="0"/>
              <a:t>NS)</a:t>
            </a:r>
            <a:r>
              <a:rPr kumimoji="1" lang="ja-JP" altLang="en-US" dirty="0" smtClean="0"/>
              <a:t>で行います。</a:t>
            </a:r>
            <a:endParaRPr kumimoji="1" lang="en-US" altLang="ja-JP" dirty="0" smtClean="0"/>
          </a:p>
        </p:txBody>
      </p:sp>
      <p:sp>
        <p:nvSpPr>
          <p:cNvPr id="107" name="正方形/長方形 106"/>
          <p:cNvSpPr/>
          <p:nvPr/>
        </p:nvSpPr>
        <p:spPr>
          <a:xfrm>
            <a:off x="312986" y="5487924"/>
            <a:ext cx="3722704" cy="904817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デバイス情報</a:t>
            </a:r>
            <a:r>
              <a:rPr kumimoji="1" lang="ja-JP" altLang="en-US" b="1" dirty="0">
                <a:solidFill>
                  <a:schemeClr val="tx1"/>
                </a:solidFill>
              </a:rPr>
              <a:t>（</a:t>
            </a:r>
            <a:r>
              <a:rPr kumimoji="1" lang="en-US" altLang="ja-JP" b="1" dirty="0">
                <a:solidFill>
                  <a:schemeClr val="tx1"/>
                </a:solidFill>
              </a:rPr>
              <a:t>DEVEUI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一覧を作成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>
            <a:stCxn id="2" idx="2"/>
            <a:endCxn id="96" idx="0"/>
          </p:cNvCxnSpPr>
          <p:nvPr/>
        </p:nvCxnSpPr>
        <p:spPr>
          <a:xfrm>
            <a:off x="2174338" y="2822852"/>
            <a:ext cx="0" cy="92005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>
            <a:stCxn id="96" idx="2"/>
            <a:endCxn id="107" idx="0"/>
          </p:cNvCxnSpPr>
          <p:nvPr/>
        </p:nvCxnSpPr>
        <p:spPr>
          <a:xfrm>
            <a:off x="2174338" y="4647728"/>
            <a:ext cx="0" cy="8401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 28"/>
          <p:cNvSpPr/>
          <p:nvPr/>
        </p:nvSpPr>
        <p:spPr>
          <a:xfrm>
            <a:off x="4142642" y="1832413"/>
            <a:ext cx="4451754" cy="4456390"/>
          </a:xfrm>
          <a:custGeom>
            <a:avLst/>
            <a:gdLst>
              <a:gd name="connsiteX0" fmla="*/ 1210903 w 4631056"/>
              <a:gd name="connsiteY0" fmla="*/ 0 h 4518764"/>
              <a:gd name="connsiteX1" fmla="*/ 3947009 w 4631056"/>
              <a:gd name="connsiteY1" fmla="*/ 0 h 4518764"/>
              <a:gd name="connsiteX2" fmla="*/ 4631056 w 4631056"/>
              <a:gd name="connsiteY2" fmla="*/ 684047 h 4518764"/>
              <a:gd name="connsiteX3" fmla="*/ 4631056 w 4631056"/>
              <a:gd name="connsiteY3" fmla="*/ 3834717 h 4518764"/>
              <a:gd name="connsiteX4" fmla="*/ 3947009 w 4631056"/>
              <a:gd name="connsiteY4" fmla="*/ 4518764 h 4518764"/>
              <a:gd name="connsiteX5" fmla="*/ 1210903 w 4631056"/>
              <a:gd name="connsiteY5" fmla="*/ 4518764 h 4518764"/>
              <a:gd name="connsiteX6" fmla="*/ 526856 w 4631056"/>
              <a:gd name="connsiteY6" fmla="*/ 3834717 h 4518764"/>
              <a:gd name="connsiteX7" fmla="*/ 526856 w 4631056"/>
              <a:gd name="connsiteY7" fmla="*/ 2564130 h 4518764"/>
              <a:gd name="connsiteX8" fmla="*/ 0 w 4631056"/>
              <a:gd name="connsiteY8" fmla="*/ 2229185 h 4518764"/>
              <a:gd name="connsiteX9" fmla="*/ 526856 w 4631056"/>
              <a:gd name="connsiteY9" fmla="*/ 1975424 h 4518764"/>
              <a:gd name="connsiteX10" fmla="*/ 526856 w 4631056"/>
              <a:gd name="connsiteY10" fmla="*/ 684047 h 4518764"/>
              <a:gd name="connsiteX11" fmla="*/ 1210903 w 4631056"/>
              <a:gd name="connsiteY11" fmla="*/ 0 h 451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1056" h="4518764">
                <a:moveTo>
                  <a:pt x="1210903" y="0"/>
                </a:moveTo>
                <a:lnTo>
                  <a:pt x="3947009" y="0"/>
                </a:lnTo>
                <a:cubicBezTo>
                  <a:pt x="4324798" y="0"/>
                  <a:pt x="4631056" y="306258"/>
                  <a:pt x="4631056" y="684047"/>
                </a:cubicBezTo>
                <a:lnTo>
                  <a:pt x="4631056" y="3834717"/>
                </a:lnTo>
                <a:cubicBezTo>
                  <a:pt x="4631056" y="4212506"/>
                  <a:pt x="4324798" y="4518764"/>
                  <a:pt x="3947009" y="4518764"/>
                </a:cubicBezTo>
                <a:lnTo>
                  <a:pt x="1210903" y="4518764"/>
                </a:lnTo>
                <a:cubicBezTo>
                  <a:pt x="833114" y="4518764"/>
                  <a:pt x="526856" y="4212506"/>
                  <a:pt x="526856" y="3834717"/>
                </a:cubicBezTo>
                <a:lnTo>
                  <a:pt x="526856" y="2564130"/>
                </a:lnTo>
                <a:lnTo>
                  <a:pt x="0" y="2229185"/>
                </a:lnTo>
                <a:lnTo>
                  <a:pt x="526856" y="1975424"/>
                </a:lnTo>
                <a:lnTo>
                  <a:pt x="526856" y="684047"/>
                </a:lnTo>
                <a:cubicBezTo>
                  <a:pt x="526856" y="306258"/>
                  <a:pt x="833114" y="0"/>
                  <a:pt x="1210903" y="0"/>
                </a:cubicBezTo>
                <a:close/>
              </a:path>
            </a:pathLst>
          </a:custGeom>
          <a:noFill/>
          <a:ln w="254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28317" y="2024869"/>
            <a:ext cx="301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デバイスの登録方法は、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２通りあります。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28317" y="2675933"/>
            <a:ext cx="301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①画面入力</a:t>
            </a:r>
            <a:r>
              <a:rPr kumimoji="1" lang="ja-JP" altLang="en-US" sz="1600" b="1" dirty="0"/>
              <a:t>で</a:t>
            </a:r>
            <a:r>
              <a:rPr kumimoji="1" lang="ja-JP" altLang="en-US" sz="1600" b="1" dirty="0" smtClean="0"/>
              <a:t>登録する</a:t>
            </a:r>
            <a:endParaRPr kumimoji="1" lang="ja-JP" altLang="en-US" sz="16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28317" y="3052171"/>
            <a:ext cx="301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②</a:t>
            </a:r>
            <a:r>
              <a:rPr kumimoji="1" lang="en-US" altLang="ja-JP" sz="1600" b="1" dirty="0" smtClean="0"/>
              <a:t>CSV</a:t>
            </a:r>
            <a:r>
              <a:rPr kumimoji="1" lang="ja-JP" altLang="en-US" sz="1600" b="1" dirty="0" smtClean="0"/>
              <a:t>取込</a:t>
            </a:r>
            <a:r>
              <a:rPr kumimoji="1" lang="ja-JP" altLang="en-US" sz="1600" b="1" dirty="0"/>
              <a:t>で</a:t>
            </a:r>
            <a:r>
              <a:rPr kumimoji="1" lang="ja-JP" altLang="en-US" sz="1600" b="1" dirty="0" smtClean="0"/>
              <a:t>登録する</a:t>
            </a:r>
            <a:endParaRPr kumimoji="1" lang="ja-JP" altLang="en-US" sz="16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990217" y="3508060"/>
            <a:ext cx="3242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利用するセンサの種類、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数に応じて、いずれかの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方法で登録してください。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r>
              <a:rPr kumimoji="1" lang="ja-JP" altLang="en-US" sz="1600" dirty="0" smtClean="0"/>
              <a:t>②</a:t>
            </a:r>
            <a:r>
              <a:rPr kumimoji="1" lang="ja-JP" altLang="en-US" sz="1600" dirty="0"/>
              <a:t>の場合は、取り込んだ</a:t>
            </a:r>
            <a:r>
              <a:rPr kumimoji="1" lang="en-US" altLang="ja-JP" sz="1600" dirty="0"/>
              <a:t>CSV</a:t>
            </a:r>
            <a:r>
              <a:rPr kumimoji="1" lang="ja-JP" altLang="en-US" sz="1600" dirty="0" smtClean="0"/>
              <a:t>を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その</a:t>
            </a:r>
            <a:r>
              <a:rPr kumimoji="1" lang="ja-JP" altLang="en-US" sz="1600" dirty="0"/>
              <a:t>ままデバイス情報</a:t>
            </a:r>
            <a:r>
              <a:rPr kumimoji="1" lang="ja-JP" altLang="en-US" sz="1600" dirty="0" smtClean="0"/>
              <a:t>一覧と</a:t>
            </a:r>
            <a:r>
              <a:rPr kumimoji="1" lang="ja-JP" altLang="en-US" sz="1600" dirty="0"/>
              <a:t>して使えます。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①の場合は</a:t>
            </a:r>
            <a:r>
              <a:rPr kumimoji="1" lang="ja-JP" altLang="en-US" sz="1600" dirty="0" smtClean="0"/>
              <a:t>、デバイスの</a:t>
            </a:r>
            <a:r>
              <a:rPr kumimoji="1" lang="en-US" altLang="ja-JP" sz="1600" dirty="0" smtClean="0"/>
              <a:t>DEVEUI</a:t>
            </a:r>
            <a:r>
              <a:rPr kumimoji="1" lang="ja-JP" altLang="en-US" sz="1600" dirty="0" smtClean="0"/>
              <a:t>がわかる一覧を作成してください。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00355" y="3053469"/>
            <a:ext cx="169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端末情報</a:t>
            </a:r>
            <a:r>
              <a:rPr kumimoji="1" lang="ja-JP" altLang="en-US" sz="1600" dirty="0"/>
              <a:t>へ</a:t>
            </a:r>
            <a:endParaRPr kumimoji="1" lang="en-US" altLang="ja-JP" sz="1600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353794" y="4917732"/>
            <a:ext cx="169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登録後作業</a:t>
            </a:r>
            <a:endParaRPr kumimoji="1" lang="en-US" altLang="ja-JP" sz="1600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16895" y="6444238"/>
            <a:ext cx="801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200" dirty="0" smtClean="0"/>
              <a:t>※</a:t>
            </a:r>
            <a:r>
              <a:rPr kumimoji="1" lang="ja-JP" altLang="en-US" sz="1200" dirty="0"/>
              <a:t>詳しくは</a:t>
            </a:r>
            <a:r>
              <a:rPr kumimoji="1" lang="ja-JP" altLang="en-US" sz="1200" dirty="0" smtClean="0"/>
              <a:t>「</a:t>
            </a:r>
            <a:r>
              <a:rPr kumimoji="1" lang="en-US" altLang="ja-JP" sz="1200" dirty="0" err="1"/>
              <a:t>LoRa</a:t>
            </a:r>
            <a:r>
              <a:rPr kumimoji="1" lang="en-US" altLang="ja-JP" sz="1200" dirty="0"/>
              <a:t> NS_</a:t>
            </a:r>
            <a:r>
              <a:rPr kumimoji="1" lang="ja-JP" altLang="en-US" sz="1200" dirty="0"/>
              <a:t>システム運用</a:t>
            </a:r>
            <a:r>
              <a:rPr kumimoji="1" lang="ja-JP" altLang="en-US" sz="1200" dirty="0" smtClean="0"/>
              <a:t>ガイド」をご確認ください。</a:t>
            </a:r>
            <a:endParaRPr kumimoji="1" lang="en-US" altLang="ja-JP" sz="1200" dirty="0" smtClean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5156200" y="2956560"/>
            <a:ext cx="2006600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156200" y="3375485"/>
            <a:ext cx="2006600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0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6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．採択後の手続きの流れ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59547" y="1904997"/>
            <a:ext cx="3788018" cy="931711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データモデル設計書を作成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259547" y="879573"/>
            <a:ext cx="8314067" cy="359744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9193" y="868582"/>
            <a:ext cx="7079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（３）データ利活用</a:t>
            </a:r>
            <a:r>
              <a:rPr kumimoji="1" lang="ja-JP" altLang="en-US" sz="2000" b="1" dirty="0" smtClean="0"/>
              <a:t>基盤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へ</a:t>
            </a:r>
            <a:r>
              <a:rPr kumimoji="1" lang="ja-JP" altLang="en-US" sz="2000" b="1" dirty="0" smtClean="0"/>
              <a:t>の</a:t>
            </a:r>
            <a:r>
              <a:rPr kumimoji="1" lang="ja-JP" altLang="en-US" sz="2000" b="1" dirty="0"/>
              <a:t>登録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292204" y="3756767"/>
            <a:ext cx="3722704" cy="904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設定</a:t>
            </a:r>
            <a:r>
              <a:rPr kumimoji="1" lang="ja-JP" altLang="en-US" b="1" dirty="0">
                <a:solidFill>
                  <a:schemeClr val="tx1"/>
                </a:solidFill>
              </a:rPr>
              <a:t>資料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を富山市に提出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3283" y="1455109"/>
            <a:ext cx="851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デバイスの登録が終わったら、データ利活用基盤への登録設定を行います。</a:t>
            </a:r>
            <a:endParaRPr kumimoji="1" lang="en-US" altLang="ja-JP" dirty="0" smtClean="0"/>
          </a:p>
        </p:txBody>
      </p:sp>
      <p:sp>
        <p:nvSpPr>
          <p:cNvPr id="107" name="正方形/長方形 106"/>
          <p:cNvSpPr/>
          <p:nvPr/>
        </p:nvSpPr>
        <p:spPr>
          <a:xfrm>
            <a:off x="292204" y="5501780"/>
            <a:ext cx="3722704" cy="904817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ダッシュボードで確認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>
            <a:stCxn id="2" idx="2"/>
            <a:endCxn id="96" idx="0"/>
          </p:cNvCxnSpPr>
          <p:nvPr/>
        </p:nvCxnSpPr>
        <p:spPr>
          <a:xfrm>
            <a:off x="2153556" y="2836708"/>
            <a:ext cx="0" cy="92005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>
            <a:stCxn id="96" idx="2"/>
            <a:endCxn id="107" idx="0"/>
          </p:cNvCxnSpPr>
          <p:nvPr/>
        </p:nvCxnSpPr>
        <p:spPr>
          <a:xfrm>
            <a:off x="2153556" y="4661584"/>
            <a:ext cx="0" cy="8401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 28"/>
          <p:cNvSpPr/>
          <p:nvPr/>
        </p:nvSpPr>
        <p:spPr>
          <a:xfrm>
            <a:off x="4121860" y="2823016"/>
            <a:ext cx="4451754" cy="3421783"/>
          </a:xfrm>
          <a:custGeom>
            <a:avLst/>
            <a:gdLst>
              <a:gd name="connsiteX0" fmla="*/ 1210903 w 4631056"/>
              <a:gd name="connsiteY0" fmla="*/ 0 h 4518764"/>
              <a:gd name="connsiteX1" fmla="*/ 3947009 w 4631056"/>
              <a:gd name="connsiteY1" fmla="*/ 0 h 4518764"/>
              <a:gd name="connsiteX2" fmla="*/ 4631056 w 4631056"/>
              <a:gd name="connsiteY2" fmla="*/ 684047 h 4518764"/>
              <a:gd name="connsiteX3" fmla="*/ 4631056 w 4631056"/>
              <a:gd name="connsiteY3" fmla="*/ 3834717 h 4518764"/>
              <a:gd name="connsiteX4" fmla="*/ 3947009 w 4631056"/>
              <a:gd name="connsiteY4" fmla="*/ 4518764 h 4518764"/>
              <a:gd name="connsiteX5" fmla="*/ 1210903 w 4631056"/>
              <a:gd name="connsiteY5" fmla="*/ 4518764 h 4518764"/>
              <a:gd name="connsiteX6" fmla="*/ 526856 w 4631056"/>
              <a:gd name="connsiteY6" fmla="*/ 3834717 h 4518764"/>
              <a:gd name="connsiteX7" fmla="*/ 526856 w 4631056"/>
              <a:gd name="connsiteY7" fmla="*/ 2564130 h 4518764"/>
              <a:gd name="connsiteX8" fmla="*/ 0 w 4631056"/>
              <a:gd name="connsiteY8" fmla="*/ 2229185 h 4518764"/>
              <a:gd name="connsiteX9" fmla="*/ 526856 w 4631056"/>
              <a:gd name="connsiteY9" fmla="*/ 1975424 h 4518764"/>
              <a:gd name="connsiteX10" fmla="*/ 526856 w 4631056"/>
              <a:gd name="connsiteY10" fmla="*/ 684047 h 4518764"/>
              <a:gd name="connsiteX11" fmla="*/ 1210903 w 4631056"/>
              <a:gd name="connsiteY11" fmla="*/ 0 h 451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1056" h="4518764">
                <a:moveTo>
                  <a:pt x="1210903" y="0"/>
                </a:moveTo>
                <a:lnTo>
                  <a:pt x="3947009" y="0"/>
                </a:lnTo>
                <a:cubicBezTo>
                  <a:pt x="4324798" y="0"/>
                  <a:pt x="4631056" y="306258"/>
                  <a:pt x="4631056" y="684047"/>
                </a:cubicBezTo>
                <a:lnTo>
                  <a:pt x="4631056" y="3834717"/>
                </a:lnTo>
                <a:cubicBezTo>
                  <a:pt x="4631056" y="4212506"/>
                  <a:pt x="4324798" y="4518764"/>
                  <a:pt x="3947009" y="4518764"/>
                </a:cubicBezTo>
                <a:lnTo>
                  <a:pt x="1210903" y="4518764"/>
                </a:lnTo>
                <a:cubicBezTo>
                  <a:pt x="833114" y="4518764"/>
                  <a:pt x="526856" y="4212506"/>
                  <a:pt x="526856" y="3834717"/>
                </a:cubicBezTo>
                <a:lnTo>
                  <a:pt x="526856" y="2564130"/>
                </a:lnTo>
                <a:lnTo>
                  <a:pt x="0" y="2229185"/>
                </a:lnTo>
                <a:lnTo>
                  <a:pt x="526856" y="1975424"/>
                </a:lnTo>
                <a:lnTo>
                  <a:pt x="526856" y="684047"/>
                </a:lnTo>
                <a:cubicBezTo>
                  <a:pt x="526856" y="306258"/>
                  <a:pt x="833114" y="0"/>
                  <a:pt x="1210903" y="0"/>
                </a:cubicBezTo>
                <a:close/>
              </a:path>
            </a:pathLst>
          </a:custGeom>
          <a:noFill/>
          <a:ln w="254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96435" y="2910408"/>
            <a:ext cx="301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富山市に提出するものは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３種類あります。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96435" y="3688472"/>
            <a:ext cx="301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①</a:t>
            </a:r>
            <a:r>
              <a:rPr kumimoji="1" lang="en-US" altLang="ja-JP" sz="1600" b="1" dirty="0" smtClean="0"/>
              <a:t>NGSI</a:t>
            </a:r>
            <a:r>
              <a:rPr kumimoji="1" lang="ja-JP" altLang="en-US" sz="1600" b="1" dirty="0" smtClean="0"/>
              <a:t>データモデル設計書</a:t>
            </a:r>
            <a:endParaRPr kumimoji="1" lang="ja-JP" altLang="en-US" sz="16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96435" y="4189402"/>
            <a:ext cx="323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②デバイス情報一覧</a:t>
            </a:r>
            <a:r>
              <a:rPr kumimoji="1" lang="en-US" altLang="ja-JP" sz="1100" dirty="0" smtClean="0"/>
              <a:t>(</a:t>
            </a:r>
            <a:r>
              <a:rPr kumimoji="1" lang="ja-JP" altLang="en-US" sz="1100" dirty="0" smtClean="0"/>
              <a:t>任意様式</a:t>
            </a:r>
            <a:r>
              <a:rPr kumimoji="1" lang="en-US" altLang="ja-JP" sz="1100" dirty="0" smtClean="0"/>
              <a:t>)</a:t>
            </a:r>
            <a:endParaRPr kumimoji="1" lang="ja-JP" altLang="en-US" sz="11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96434" y="5167581"/>
            <a:ext cx="3337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③のデバイス仕様書は、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ペイロードの変換仕様がわかる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ものを提出ください。</a:t>
            </a:r>
            <a:endParaRPr kumimoji="1" lang="en-US" altLang="ja-JP" sz="1600" dirty="0" smtClean="0"/>
          </a:p>
          <a:p>
            <a:endParaRPr kumimoji="1" lang="en-US" altLang="ja-JP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96435" y="4690899"/>
            <a:ext cx="301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③デバイス仕様書</a:t>
            </a:r>
            <a:r>
              <a:rPr kumimoji="1" lang="en-US" altLang="ja-JP" sz="1100" dirty="0"/>
              <a:t>(</a:t>
            </a:r>
            <a:r>
              <a:rPr kumimoji="1" lang="ja-JP" altLang="en-US" sz="1100" dirty="0"/>
              <a:t>任意様式</a:t>
            </a:r>
            <a:r>
              <a:rPr kumimoji="1" lang="en-US" altLang="ja-JP" sz="1100" dirty="0" smtClean="0"/>
              <a:t>)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60509" y="3183286"/>
            <a:ext cx="169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送付</a:t>
            </a:r>
            <a:endParaRPr kumimoji="1" lang="en-US" altLang="ja-JP" sz="16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33012" y="4931588"/>
            <a:ext cx="169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設定完了の連絡</a:t>
            </a:r>
            <a:endParaRPr kumimoji="1" lang="en-US" altLang="ja-JP" sz="16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40896" y="2160336"/>
            <a:ext cx="418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➡収集するデータの項目設計になります</a:t>
            </a:r>
            <a:endParaRPr kumimoji="1" lang="ja-JP" altLang="en-US" sz="16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6895" y="6444238"/>
            <a:ext cx="801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200" dirty="0" smtClean="0"/>
              <a:t>※</a:t>
            </a:r>
            <a:r>
              <a:rPr kumimoji="1" lang="ja-JP" altLang="en-US" sz="1200" dirty="0"/>
              <a:t>詳しくは「公募採択後のシステム利用手続きガイド</a:t>
            </a:r>
            <a:r>
              <a:rPr kumimoji="1" lang="ja-JP" altLang="en-US" sz="1200" dirty="0" smtClean="0"/>
              <a:t>」「</a:t>
            </a:r>
            <a:r>
              <a:rPr kumimoji="1" lang="en-US" altLang="ja-JP" sz="1200" dirty="0" smtClean="0"/>
              <a:t>NGSI</a:t>
            </a:r>
            <a:r>
              <a:rPr kumimoji="1" lang="ja-JP" altLang="en-US" sz="1200" dirty="0" smtClean="0"/>
              <a:t>データモデル設計書」をご確認ください。</a:t>
            </a:r>
            <a:endParaRPr kumimoji="1" lang="en-US" altLang="ja-JP" sz="1200" dirty="0" smtClean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5194300" y="4027026"/>
            <a:ext cx="2628000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177644" y="4527956"/>
            <a:ext cx="2556000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5194300" y="5029453"/>
            <a:ext cx="2340000" cy="762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7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．採択後の手続きの流れ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59547" y="1904997"/>
            <a:ext cx="3788018" cy="931711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デバイス付与情報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CSV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を作成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259547" y="879573"/>
            <a:ext cx="8314067" cy="359744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9192" y="868582"/>
            <a:ext cx="825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（４）データ利活用</a:t>
            </a:r>
            <a:r>
              <a:rPr kumimoji="1" lang="ja-JP" altLang="en-US" sz="2000" b="1" dirty="0" smtClean="0"/>
              <a:t>基盤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へ</a:t>
            </a:r>
            <a:r>
              <a:rPr kumimoji="1" lang="ja-JP" altLang="en-US" sz="2000" b="1" dirty="0" smtClean="0"/>
              <a:t>の</a:t>
            </a:r>
            <a:r>
              <a:rPr kumimoji="1" lang="ja-JP" altLang="en-US" sz="2000" b="1" dirty="0"/>
              <a:t>付加情報登録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292204" y="3756767"/>
            <a:ext cx="3722704" cy="904817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ダッシュボードから登録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3283" y="1455109"/>
            <a:ext cx="851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ダッシュボードでの照会を行う際に、必要となる情報を設定します。</a:t>
            </a:r>
            <a:endParaRPr kumimoji="1" lang="en-US" altLang="ja-JP" dirty="0" smtClean="0"/>
          </a:p>
        </p:txBody>
      </p:sp>
      <p:sp>
        <p:nvSpPr>
          <p:cNvPr id="107" name="正方形/長方形 106"/>
          <p:cNvSpPr/>
          <p:nvPr/>
        </p:nvSpPr>
        <p:spPr>
          <a:xfrm>
            <a:off x="292204" y="5501780"/>
            <a:ext cx="3722704" cy="904817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登録内容</a:t>
            </a:r>
            <a:r>
              <a:rPr kumimoji="1" lang="ja-JP" altLang="en-US" b="1" dirty="0">
                <a:solidFill>
                  <a:schemeClr val="tx1"/>
                </a:solidFill>
              </a:rPr>
              <a:t>を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確認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>
            <a:stCxn id="2" idx="2"/>
            <a:endCxn id="96" idx="0"/>
          </p:cNvCxnSpPr>
          <p:nvPr/>
        </p:nvCxnSpPr>
        <p:spPr>
          <a:xfrm>
            <a:off x="2153556" y="2836708"/>
            <a:ext cx="0" cy="92005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>
            <a:stCxn id="96" idx="2"/>
            <a:endCxn id="107" idx="0"/>
          </p:cNvCxnSpPr>
          <p:nvPr/>
        </p:nvCxnSpPr>
        <p:spPr>
          <a:xfrm>
            <a:off x="2153556" y="4661584"/>
            <a:ext cx="0" cy="8401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4416579" y="1872137"/>
            <a:ext cx="4157034" cy="4589879"/>
          </a:xfrm>
          <a:custGeom>
            <a:avLst/>
            <a:gdLst>
              <a:gd name="connsiteX0" fmla="*/ 988044 w 3941710"/>
              <a:gd name="connsiteY0" fmla="*/ 0 h 4256834"/>
              <a:gd name="connsiteX1" fmla="*/ 3350963 w 3941710"/>
              <a:gd name="connsiteY1" fmla="*/ 0 h 4256834"/>
              <a:gd name="connsiteX2" fmla="*/ 3941710 w 3941710"/>
              <a:gd name="connsiteY2" fmla="*/ 590747 h 4256834"/>
              <a:gd name="connsiteX3" fmla="*/ 3941710 w 3941710"/>
              <a:gd name="connsiteY3" fmla="*/ 3666087 h 4256834"/>
              <a:gd name="connsiteX4" fmla="*/ 3350963 w 3941710"/>
              <a:gd name="connsiteY4" fmla="*/ 4256834 h 4256834"/>
              <a:gd name="connsiteX5" fmla="*/ 988044 w 3941710"/>
              <a:gd name="connsiteY5" fmla="*/ 4256834 h 4256834"/>
              <a:gd name="connsiteX6" fmla="*/ 397297 w 3941710"/>
              <a:gd name="connsiteY6" fmla="*/ 3666087 h 4256834"/>
              <a:gd name="connsiteX7" fmla="*/ 397297 w 3941710"/>
              <a:gd name="connsiteY7" fmla="*/ 966803 h 4256834"/>
              <a:gd name="connsiteX8" fmla="*/ 0 w 3941710"/>
              <a:gd name="connsiteY8" fmla="*/ 686682 h 4256834"/>
              <a:gd name="connsiteX9" fmla="*/ 438544 w 3941710"/>
              <a:gd name="connsiteY9" fmla="*/ 377479 h 4256834"/>
              <a:gd name="connsiteX10" fmla="*/ 443721 w 3941710"/>
              <a:gd name="connsiteY10" fmla="*/ 360802 h 4256834"/>
              <a:gd name="connsiteX11" fmla="*/ 988044 w 3941710"/>
              <a:gd name="connsiteY11" fmla="*/ 0 h 42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710" h="4256834">
                <a:moveTo>
                  <a:pt x="988044" y="0"/>
                </a:moveTo>
                <a:lnTo>
                  <a:pt x="3350963" y="0"/>
                </a:lnTo>
                <a:cubicBezTo>
                  <a:pt x="3677224" y="0"/>
                  <a:pt x="3941710" y="264486"/>
                  <a:pt x="3941710" y="590747"/>
                </a:cubicBezTo>
                <a:lnTo>
                  <a:pt x="3941710" y="3666087"/>
                </a:lnTo>
                <a:cubicBezTo>
                  <a:pt x="3941710" y="3992348"/>
                  <a:pt x="3677224" y="4256834"/>
                  <a:pt x="3350963" y="4256834"/>
                </a:cubicBezTo>
                <a:lnTo>
                  <a:pt x="988044" y="4256834"/>
                </a:lnTo>
                <a:cubicBezTo>
                  <a:pt x="661783" y="4256834"/>
                  <a:pt x="397297" y="3992348"/>
                  <a:pt x="397297" y="3666087"/>
                </a:cubicBezTo>
                <a:lnTo>
                  <a:pt x="397297" y="966803"/>
                </a:lnTo>
                <a:lnTo>
                  <a:pt x="0" y="686682"/>
                </a:lnTo>
                <a:lnTo>
                  <a:pt x="438544" y="377479"/>
                </a:lnTo>
                <a:lnTo>
                  <a:pt x="443721" y="360802"/>
                </a:lnTo>
                <a:cubicBezTo>
                  <a:pt x="533401" y="148774"/>
                  <a:pt x="743349" y="0"/>
                  <a:pt x="988044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58780" y="2109454"/>
            <a:ext cx="301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デバイス付与情報は、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下記のような情報になります。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58780" y="2836228"/>
            <a:ext cx="301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①</a:t>
            </a:r>
            <a:r>
              <a:rPr kumimoji="1" lang="ja-JP" altLang="en-US" sz="1600" b="1" dirty="0" smtClean="0"/>
              <a:t>デバイスから収集しない</a:t>
            </a:r>
            <a:endParaRPr kumimoji="1" lang="ja-JP" altLang="en-US" sz="16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58780" y="3275504"/>
            <a:ext cx="301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②照会時に参照したい</a:t>
            </a:r>
            <a:endParaRPr kumimoji="1" lang="ja-JP" altLang="en-US" sz="16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26261" y="3861407"/>
            <a:ext cx="3723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例）</a:t>
            </a:r>
            <a:r>
              <a:rPr kumimoji="1" lang="en-US" altLang="ja-JP" sz="1600" dirty="0" smtClean="0"/>
              <a:t>40</a:t>
            </a:r>
            <a:r>
              <a:rPr kumimoji="1" lang="ja-JP" altLang="en-US" sz="1600" dirty="0" smtClean="0"/>
              <a:t>代から</a:t>
            </a:r>
            <a:r>
              <a:rPr kumimoji="1" lang="en-US" altLang="ja-JP" sz="1600" dirty="0" smtClean="0"/>
              <a:t>70</a:t>
            </a:r>
            <a:r>
              <a:rPr kumimoji="1" lang="ja-JP" altLang="en-US" sz="1600" dirty="0" smtClean="0"/>
              <a:t>代までの男女を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対象に、</a:t>
            </a:r>
            <a:r>
              <a:rPr kumimoji="1" lang="en-US" altLang="ja-JP" sz="1600" dirty="0" smtClean="0"/>
              <a:t>GPS</a:t>
            </a:r>
            <a:r>
              <a:rPr kumimoji="1" lang="ja-JP" altLang="en-US" sz="1600" dirty="0" smtClean="0"/>
              <a:t>センサーによる　　　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動態把握を行う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70507" y="4820985"/>
            <a:ext cx="2700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デバイスから収集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→位置座標、日時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r>
              <a:rPr kumimoji="1" lang="ja-JP" altLang="en-US" sz="1600" dirty="0" smtClean="0"/>
              <a:t>デバイス付与情報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→年齢、性別</a:t>
            </a:r>
            <a:endParaRPr kumimoji="1" lang="ja-JP" altLang="en-US" sz="1600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5278120" y="3151922"/>
            <a:ext cx="2440940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5278120" y="3614058"/>
            <a:ext cx="2021840" cy="4862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8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8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．採択後の手続きの流れ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59547" y="2057397"/>
            <a:ext cx="3788018" cy="931711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外部アプリケーション登録申請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259547" y="879573"/>
            <a:ext cx="8314067" cy="359744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9192" y="868582"/>
            <a:ext cx="8584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（５）外部アプリケーション利用</a:t>
            </a:r>
            <a:r>
              <a:rPr kumimoji="1" lang="ja-JP" altLang="en-US" sz="2000" b="1" dirty="0" smtClean="0"/>
              <a:t>登録</a:t>
            </a:r>
            <a:endParaRPr kumimoji="1" lang="ja-JP" altLang="en-US" sz="2000" b="1" dirty="0"/>
          </a:p>
        </p:txBody>
      </p:sp>
      <p:sp>
        <p:nvSpPr>
          <p:cNvPr id="96" name="正方形/長方形 95"/>
          <p:cNvSpPr/>
          <p:nvPr/>
        </p:nvSpPr>
        <p:spPr>
          <a:xfrm>
            <a:off x="292204" y="3909167"/>
            <a:ext cx="3722704" cy="904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富山市に提出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6340" y="1454760"/>
            <a:ext cx="868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外部アプリケーションとの連携を行う場合の手続きです。</a:t>
            </a:r>
            <a:r>
              <a:rPr kumimoji="1" lang="en-US" altLang="ja-JP" b="1" dirty="0" smtClean="0"/>
              <a:t>※</a:t>
            </a:r>
            <a:r>
              <a:rPr kumimoji="1" lang="ja-JP" altLang="en-US" b="1" dirty="0" smtClean="0"/>
              <a:t>連携しない</a:t>
            </a:r>
            <a:r>
              <a:rPr kumimoji="1" lang="ja-JP" altLang="en-US" b="1" dirty="0"/>
              <a:t>場合</a:t>
            </a:r>
            <a:r>
              <a:rPr kumimoji="1" lang="ja-JP" altLang="en-US" b="1" dirty="0" smtClean="0"/>
              <a:t>は不要</a:t>
            </a:r>
            <a:endParaRPr kumimoji="1" lang="en-US" altLang="ja-JP" b="1" dirty="0" smtClean="0"/>
          </a:p>
        </p:txBody>
      </p:sp>
      <p:sp>
        <p:nvSpPr>
          <p:cNvPr id="107" name="正方形/長方形 106"/>
          <p:cNvSpPr/>
          <p:nvPr/>
        </p:nvSpPr>
        <p:spPr>
          <a:xfrm>
            <a:off x="292204" y="5654180"/>
            <a:ext cx="3722704" cy="904817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連携対象のアプリで確認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>
            <a:stCxn id="2" idx="2"/>
            <a:endCxn id="96" idx="0"/>
          </p:cNvCxnSpPr>
          <p:nvPr/>
        </p:nvCxnSpPr>
        <p:spPr>
          <a:xfrm>
            <a:off x="2153556" y="2989108"/>
            <a:ext cx="0" cy="92005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>
            <a:stCxn id="96" idx="2"/>
            <a:endCxn id="107" idx="0"/>
          </p:cNvCxnSpPr>
          <p:nvPr/>
        </p:nvCxnSpPr>
        <p:spPr>
          <a:xfrm>
            <a:off x="2153556" y="4813984"/>
            <a:ext cx="0" cy="8401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4416579" y="1969118"/>
            <a:ext cx="4315970" cy="2759402"/>
          </a:xfrm>
          <a:custGeom>
            <a:avLst/>
            <a:gdLst>
              <a:gd name="connsiteX0" fmla="*/ 988044 w 3941710"/>
              <a:gd name="connsiteY0" fmla="*/ 0 h 4256834"/>
              <a:gd name="connsiteX1" fmla="*/ 3350963 w 3941710"/>
              <a:gd name="connsiteY1" fmla="*/ 0 h 4256834"/>
              <a:gd name="connsiteX2" fmla="*/ 3941710 w 3941710"/>
              <a:gd name="connsiteY2" fmla="*/ 590747 h 4256834"/>
              <a:gd name="connsiteX3" fmla="*/ 3941710 w 3941710"/>
              <a:gd name="connsiteY3" fmla="*/ 3666087 h 4256834"/>
              <a:gd name="connsiteX4" fmla="*/ 3350963 w 3941710"/>
              <a:gd name="connsiteY4" fmla="*/ 4256834 h 4256834"/>
              <a:gd name="connsiteX5" fmla="*/ 988044 w 3941710"/>
              <a:gd name="connsiteY5" fmla="*/ 4256834 h 4256834"/>
              <a:gd name="connsiteX6" fmla="*/ 397297 w 3941710"/>
              <a:gd name="connsiteY6" fmla="*/ 3666087 h 4256834"/>
              <a:gd name="connsiteX7" fmla="*/ 397297 w 3941710"/>
              <a:gd name="connsiteY7" fmla="*/ 966803 h 4256834"/>
              <a:gd name="connsiteX8" fmla="*/ 0 w 3941710"/>
              <a:gd name="connsiteY8" fmla="*/ 686682 h 4256834"/>
              <a:gd name="connsiteX9" fmla="*/ 438544 w 3941710"/>
              <a:gd name="connsiteY9" fmla="*/ 377479 h 4256834"/>
              <a:gd name="connsiteX10" fmla="*/ 443721 w 3941710"/>
              <a:gd name="connsiteY10" fmla="*/ 360802 h 4256834"/>
              <a:gd name="connsiteX11" fmla="*/ 988044 w 3941710"/>
              <a:gd name="connsiteY11" fmla="*/ 0 h 42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710" h="4256834">
                <a:moveTo>
                  <a:pt x="988044" y="0"/>
                </a:moveTo>
                <a:lnTo>
                  <a:pt x="3350963" y="0"/>
                </a:lnTo>
                <a:cubicBezTo>
                  <a:pt x="3677224" y="0"/>
                  <a:pt x="3941710" y="264486"/>
                  <a:pt x="3941710" y="590747"/>
                </a:cubicBezTo>
                <a:lnTo>
                  <a:pt x="3941710" y="3666087"/>
                </a:lnTo>
                <a:cubicBezTo>
                  <a:pt x="3941710" y="3992348"/>
                  <a:pt x="3677224" y="4256834"/>
                  <a:pt x="3350963" y="4256834"/>
                </a:cubicBezTo>
                <a:lnTo>
                  <a:pt x="988044" y="4256834"/>
                </a:lnTo>
                <a:cubicBezTo>
                  <a:pt x="661783" y="4256834"/>
                  <a:pt x="397297" y="3992348"/>
                  <a:pt x="397297" y="3666087"/>
                </a:cubicBezTo>
                <a:lnTo>
                  <a:pt x="397297" y="966803"/>
                </a:lnTo>
                <a:lnTo>
                  <a:pt x="0" y="686682"/>
                </a:lnTo>
                <a:lnTo>
                  <a:pt x="438544" y="377479"/>
                </a:lnTo>
                <a:lnTo>
                  <a:pt x="443721" y="360802"/>
                </a:lnTo>
                <a:cubicBezTo>
                  <a:pt x="533401" y="148774"/>
                  <a:pt x="743349" y="0"/>
                  <a:pt x="988044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44887" y="2217712"/>
            <a:ext cx="323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外部アプリケーション連携に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ついては、下記の運用ガイドも参考にしてください。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79573" y="3240508"/>
            <a:ext cx="169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提出・確認</a:t>
            </a:r>
            <a:endParaRPr kumimoji="1" lang="en-US" altLang="ja-JP" sz="16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79573" y="5150599"/>
            <a:ext cx="1936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連携</a:t>
            </a:r>
            <a:r>
              <a:rPr kumimoji="1" lang="en-US" altLang="ja-JP" sz="1600" dirty="0" smtClean="0"/>
              <a:t>URL</a:t>
            </a:r>
            <a:r>
              <a:rPr kumimoji="1" lang="ja-JP" altLang="en-US" sz="1600" dirty="0" smtClean="0"/>
              <a:t>払い出し</a:t>
            </a:r>
            <a:endParaRPr kumimoji="1" lang="en-US" altLang="ja-JP" sz="16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13310" y="3070745"/>
            <a:ext cx="374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/>
              <a:t>アプリケーション開発ガイド</a:t>
            </a:r>
            <a:endParaRPr kumimoji="1" lang="en-US" altLang="ja-JP" sz="1200" dirty="0" smtClean="0"/>
          </a:p>
          <a:p>
            <a:pPr>
              <a:lnSpc>
                <a:spcPct val="150000"/>
              </a:lnSpc>
            </a:pPr>
            <a:r>
              <a:rPr kumimoji="1" lang="ja-JP" altLang="en-US" sz="1200" dirty="0"/>
              <a:t>アプリケーション開発ガイド（認証認可編）</a:t>
            </a: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/>
              <a:t>アプリケーション開発ガイド（データ収集蓄積編）</a:t>
            </a:r>
            <a:endParaRPr kumimoji="1" lang="en-US" altLang="ja-JP" sz="1200" dirty="0" smtClean="0"/>
          </a:p>
          <a:p>
            <a:pPr>
              <a:lnSpc>
                <a:spcPct val="150000"/>
              </a:lnSpc>
            </a:pPr>
            <a:r>
              <a:rPr kumimoji="1" lang="ja-JP" altLang="en-US" sz="1200" dirty="0" smtClean="0"/>
              <a:t>アプリ</a:t>
            </a:r>
            <a:r>
              <a:rPr kumimoji="1" lang="ja-JP" altLang="en-US" sz="1200" dirty="0"/>
              <a:t>ケーション</a:t>
            </a:r>
            <a:r>
              <a:rPr kumimoji="1" lang="ja-JP" altLang="en-US" sz="1200" dirty="0" smtClean="0"/>
              <a:t>開発ガイド（データ分析参照編）</a:t>
            </a:r>
            <a:endParaRPr kumimoji="1" lang="en-US" altLang="ja-JP" sz="1200" dirty="0" smtClean="0"/>
          </a:p>
          <a:p>
            <a:pPr>
              <a:lnSpc>
                <a:spcPct val="150000"/>
              </a:lnSpc>
            </a:pPr>
            <a:r>
              <a:rPr kumimoji="1" lang="ja-JP" altLang="en-US" sz="1200" dirty="0"/>
              <a:t>アプリケーション開発ガイド（</a:t>
            </a:r>
            <a:r>
              <a:rPr kumimoji="1" lang="en-US" altLang="ja-JP" sz="1200" dirty="0"/>
              <a:t>GIS</a:t>
            </a:r>
            <a:r>
              <a:rPr kumimoji="1" lang="ja-JP" altLang="en-US" sz="1200" dirty="0"/>
              <a:t>編</a:t>
            </a:r>
            <a:r>
              <a:rPr kumimoji="1" lang="ja-JP" altLang="en-US" sz="1200" dirty="0" smtClean="0"/>
              <a:t>）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7301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サンプル - タイトル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chestratedfont_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本文">
  <a:themeElements>
    <a:clrScheme name="Corporate Color Palette">
      <a:dk1>
        <a:srgbClr val="000000"/>
      </a:dk1>
      <a:lt1>
        <a:srgbClr val="FFFFFF"/>
      </a:lt1>
      <a:dk2>
        <a:srgbClr val="12B3C7"/>
      </a:dk2>
      <a:lt2>
        <a:srgbClr val="7D7D7F"/>
      </a:lt2>
      <a:accent1>
        <a:srgbClr val="D74C77"/>
      </a:accent1>
      <a:accent2>
        <a:srgbClr val="8B7CBA"/>
      </a:accent2>
      <a:accent3>
        <a:srgbClr val="3E96D2"/>
      </a:accent3>
      <a:accent4>
        <a:srgbClr val="14A79D"/>
      </a:accent4>
      <a:accent5>
        <a:srgbClr val="ADD361"/>
      </a:accent5>
      <a:accent6>
        <a:srgbClr val="E8AD5F"/>
      </a:accent6>
      <a:hlink>
        <a:srgbClr val="EBDE50"/>
      </a:hlink>
      <a:folHlink>
        <a:srgbClr val="EBDE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本文">
  <a:themeElements>
    <a:clrScheme name="Corporate Color Palette">
      <a:dk1>
        <a:srgbClr val="000000"/>
      </a:dk1>
      <a:lt1>
        <a:srgbClr val="FFFFFF"/>
      </a:lt1>
      <a:dk2>
        <a:srgbClr val="12B3C7"/>
      </a:dk2>
      <a:lt2>
        <a:srgbClr val="7D7D7F"/>
      </a:lt2>
      <a:accent1>
        <a:srgbClr val="D74C77"/>
      </a:accent1>
      <a:accent2>
        <a:srgbClr val="8B7CBA"/>
      </a:accent2>
      <a:accent3>
        <a:srgbClr val="3E96D2"/>
      </a:accent3>
      <a:accent4>
        <a:srgbClr val="14A79D"/>
      </a:accent4>
      <a:accent5>
        <a:srgbClr val="ADD361"/>
      </a:accent5>
      <a:accent6>
        <a:srgbClr val="E8AD5F"/>
      </a:accent6>
      <a:hlink>
        <a:srgbClr val="EBDE50"/>
      </a:hlink>
      <a:folHlink>
        <a:srgbClr val="EBDE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本文">
  <a:themeElements>
    <a:clrScheme name="Corporate Color Palette">
      <a:dk1>
        <a:srgbClr val="000000"/>
      </a:dk1>
      <a:lt1>
        <a:srgbClr val="FFFFFF"/>
      </a:lt1>
      <a:dk2>
        <a:srgbClr val="12B3C7"/>
      </a:dk2>
      <a:lt2>
        <a:srgbClr val="7D7D7F"/>
      </a:lt2>
      <a:accent1>
        <a:srgbClr val="D74C77"/>
      </a:accent1>
      <a:accent2>
        <a:srgbClr val="8B7CBA"/>
      </a:accent2>
      <a:accent3>
        <a:srgbClr val="3E96D2"/>
      </a:accent3>
      <a:accent4>
        <a:srgbClr val="14A79D"/>
      </a:accent4>
      <a:accent5>
        <a:srgbClr val="ADD361"/>
      </a:accent5>
      <a:accent6>
        <a:srgbClr val="E8AD5F"/>
      </a:accent6>
      <a:hlink>
        <a:srgbClr val="EBDE50"/>
      </a:hlink>
      <a:folHlink>
        <a:srgbClr val="EBDE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本文">
  <a:themeElements>
    <a:clrScheme name="Corporate Color Palette">
      <a:dk1>
        <a:srgbClr val="000000"/>
      </a:dk1>
      <a:lt1>
        <a:srgbClr val="FFFFFF"/>
      </a:lt1>
      <a:dk2>
        <a:srgbClr val="12B3C7"/>
      </a:dk2>
      <a:lt2>
        <a:srgbClr val="7D7D7F"/>
      </a:lt2>
      <a:accent1>
        <a:srgbClr val="D74C77"/>
      </a:accent1>
      <a:accent2>
        <a:srgbClr val="8B7CBA"/>
      </a:accent2>
      <a:accent3>
        <a:srgbClr val="3E96D2"/>
      </a:accent3>
      <a:accent4>
        <a:srgbClr val="14A79D"/>
      </a:accent4>
      <a:accent5>
        <a:srgbClr val="ADD361"/>
      </a:accent5>
      <a:accent6>
        <a:srgbClr val="E8AD5F"/>
      </a:accent6>
      <a:hlink>
        <a:srgbClr val="EBDE50"/>
      </a:hlink>
      <a:folHlink>
        <a:srgbClr val="EBDE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Office PowerPoint</Application>
  <PresentationFormat>画面に合わせる (4:3)</PresentationFormat>
  <Paragraphs>156</Paragraphs>
  <Slides>13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12</vt:i4>
      </vt:variant>
      <vt:variant>
        <vt:lpstr>スライド タイトル</vt:lpstr>
      </vt:variant>
      <vt:variant>
        <vt:i4>13</vt:i4>
      </vt:variant>
    </vt:vector>
  </HeadingPairs>
  <TitlesOfParts>
    <vt:vector size="38" baseType="lpstr">
      <vt:lpstr>A-OTF 新ゴ Pro L</vt:lpstr>
      <vt:lpstr>HGP創英角ｺﾞｼｯｸUB</vt:lpstr>
      <vt:lpstr>Meiryo UI</vt:lpstr>
      <vt:lpstr>ＭＳ Ｐゴシック</vt:lpstr>
      <vt:lpstr>R Frutiger Roman</vt:lpstr>
      <vt:lpstr>Spica Neue P</vt:lpstr>
      <vt:lpstr>Spica Neue P Light</vt:lpstr>
      <vt:lpstr>メイリオ</vt:lpstr>
      <vt:lpstr>小塚ゴシック Pro M</vt:lpstr>
      <vt:lpstr>小塚ゴシック Pro R</vt:lpstr>
      <vt:lpstr>游ゴシック</vt:lpstr>
      <vt:lpstr>Arial</vt:lpstr>
      <vt:lpstr>Calibri</vt:lpstr>
      <vt:lpstr>サンプル - コンテンツ用</vt:lpstr>
      <vt:lpstr>サンプル - タイトル用</vt:lpstr>
      <vt:lpstr>1_サンプル - コンテンツ用</vt:lpstr>
      <vt:lpstr>1_Office テーマ</vt:lpstr>
      <vt:lpstr>本文</vt:lpstr>
      <vt:lpstr>1_本文</vt:lpstr>
      <vt:lpstr>2_本文</vt:lpstr>
      <vt:lpstr>3_本文</vt:lpstr>
      <vt:lpstr>2_サンプル - コンテンツ用</vt:lpstr>
      <vt:lpstr>3_サンプル - コンテンツ用</vt:lpstr>
      <vt:lpstr>4_サンプル - コンテンツ用</vt:lpstr>
      <vt:lpstr>5_サンプル - コンテンツ用</vt:lpstr>
      <vt:lpstr>令和２年度 富山市センサーネットワークを利活用した実証実験 採択後の手続きについて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2020-07-27T06:59:52Z</dcterms:modified>
</cp:coreProperties>
</file>