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notesMasterIdLst>
    <p:notesMasterId r:id="rId3"/>
  </p:notesMasterIdLst>
  <p:handoutMasterIdLst>
    <p:handoutMasterId r:id="rId4"/>
  </p:handoutMasterIdLst>
  <p:sldIdLst>
    <p:sldId id="262" r:id="rId5"/>
    <p:sldId id="256" r:id="rId6"/>
    <p:sldId id="263" r:id="rId7"/>
    <p:sldId id="257" r:id="rId8"/>
    <p:sldId id="260" r:id="rId9"/>
    <p:sldId id="264" r:id="rId10"/>
    <p:sldId id="273" r:id="rId11"/>
    <p:sldId id="265" r:id="rId12"/>
    <p:sldId id="274" r:id="rId13"/>
    <p:sldId id="258" r:id="rId14"/>
    <p:sldId id="259" r:id="rId15"/>
    <p:sldId id="266" r:id="rId16"/>
    <p:sldId id="267" r:id="rId17"/>
    <p:sldId id="268" r:id="rId18"/>
    <p:sldId id="261" r:id="rId19"/>
    <p:sldId id="270" r:id="rId20"/>
  </p:sldIdLst>
  <p:sldSz cx="9144000" cy="6858000" type="screen4x3"/>
  <p:notesSz cx="6888163" cy="10020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rebuchet MS" panose="020B0603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3"/>
    <p:restoredTop sz="74106" autoAdjust="0"/>
  </p:normalViewPr>
  <p:slideViewPr>
    <p:cSldViewPr>
      <p:cViewPr varScale="1">
        <p:scale>
          <a:sx n="85" d="100"/>
          <a:sy n="85" d="100"/>
        </p:scale>
        <p:origin x="-19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88"/>
    </p:cViewPr>
  </p:sorterViewPr>
  <p:notesViewPr>
    <p:cSldViewPr>
      <p:cViewPr varScale="1">
        <p:scale>
          <a:sx n="49" d="100"/>
          <a:sy n="49" d="100"/>
        </p:scale>
        <p:origin x="-1746" y="-102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0" Type="http://schemas.openxmlformats.org/officeDocument/2006/relationships/slide" Target="slides/slide16.xml" /><Relationship Id="rId21" Type="http://schemas.openxmlformats.org/officeDocument/2006/relationships/presProps" Target="presProps.xml" /><Relationship Id="rId22" Type="http://schemas.openxmlformats.org/officeDocument/2006/relationships/viewProps" Target="viewProps.xml" /><Relationship Id="rId23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87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185738"/>
            <a:ext cx="2782888" cy="31750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授業用スライド</a:t>
            </a:r>
          </a:p>
        </p:txBody>
      </p:sp>
      <p:sp>
        <p:nvSpPr>
          <p:cNvPr id="1088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3237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89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3237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80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725EA54A-836E-4AC1-8A06-806CCEA9CA6E}" type="datetimeFigureOut">
              <a:rPr lang="ja-JP" altLang="en-US"/>
              <a:pPr>
                <a:defRPr/>
              </a:pPr>
              <a:t>2023/5/1</a:t>
            </a:fld>
            <a:endParaRPr lang="ja-JP" altLang="en-US"/>
          </a:p>
        </p:txBody>
      </p:sp>
      <p:sp>
        <p:nvSpPr>
          <p:cNvPr id="1081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ja-JP" altLang="en-US" noProof="0"/>
          </a:p>
        </p:txBody>
      </p:sp>
      <p:sp>
        <p:nvSpPr>
          <p:cNvPr id="1082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1083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84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467FAA-42DF-49D4-A57F-35A993A548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<?xml version="1.0" encoding="UTF-8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<?xml version="1.0" encoding="UTF-8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<?xml version="1.0" encoding="UTF-8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<?xml version="1.0" encoding="UTF-8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<?xml version="1.0" encoding="UTF-8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<?xml version="1.0" encoding="UTF-8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<?xml version="1.0" encoding="UTF-8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<?xml version="1.0" encoding="UTF-8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<?xml version="1.0" encoding="UTF-8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<?xml version="1.0" encoding="UTF-8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<?xml version="1.0" encoding="UTF-8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<?xml version="1.0" encoding="UTF-8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09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FA95DA0-AF84-42AB-866E-DE7DCBCB7A0F}" type="slidenum">
              <a:rPr lang="ja-JP" altLang="en-US" smtClean="0">
                <a:latin typeface="Calibri" panose="020F0502020204030204" pitchFamily="34" charset="0"/>
              </a:rPr>
              <a:pPr/>
              <a:t>1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4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では、調べたことを確かめていきましょう。ワークシートの問題１番を見ましょう。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自由に使える車がない人は、何パーセントいましたか。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自由に使える車がない人は何歳くらいの人たちで何パーセントいましたか。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一位は？二位は？三位は？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出かけるときに自由に車が使えないのは、どんな人たちだといえるでしょうか。（板書）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おでかけ定期券が使えるのは、何歳の人たちでしたか？</a:t>
            </a:r>
          </a:p>
        </p:txBody>
      </p:sp>
      <p:sp>
        <p:nvSpPr>
          <p:cNvPr id="117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6156C89-B8A2-4A19-888F-79F69EC0E856}" type="slidenum">
              <a:rPr lang="ja-JP" altLang="en-US" smtClean="0">
                <a:latin typeface="Calibri" panose="020F0502020204030204" pitchFamily="34" charset="0"/>
              </a:rPr>
              <a:pPr/>
              <a:t>10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ワークシートの２番を見ましょう。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自由に車を使えない人は、主にどうやって、出かけていましたか？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バスで出かける人は何％かな。それは全体で何位ですか？</a:t>
            </a:r>
            <a:endParaRPr lang="en-US" altLang="ja-JP" smtClean="0"/>
          </a:p>
        </p:txBody>
      </p:sp>
      <p:sp>
        <p:nvSpPr>
          <p:cNvPr id="11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5D9AABE-CEEB-47FF-BC2A-541AAB7FB203}" type="slidenum">
              <a:rPr lang="ja-JP" altLang="en-US" smtClean="0">
                <a:latin typeface="Calibri" panose="020F0502020204030204" pitchFamily="34" charset="0"/>
              </a:rPr>
              <a:pPr/>
              <a:t>11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0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では、</a:t>
            </a:r>
            <a:r>
              <a:rPr lang="ja-JP" altLang="en-US" sz="1300" smtClean="0"/>
              <a:t>自由に車を使えない人が、出かけるのに</a:t>
            </a:r>
            <a:r>
              <a:rPr lang="ja-JP" altLang="en-US" sz="1300" smtClean="0">
                <a:solidFill>
                  <a:srgbClr val="C00000"/>
                </a:solidFill>
              </a:rPr>
              <a:t>バスを使うと、どんなところがべんり</a:t>
            </a:r>
            <a:r>
              <a:rPr lang="ja-JP" altLang="en-US" sz="1300" smtClean="0"/>
              <a:t>でしょうか。</a:t>
            </a:r>
            <a:endParaRPr lang="en-US" altLang="ja-JP" sz="1300" smtClean="0"/>
          </a:p>
          <a:p>
            <a:pPr eaLnBrk="1" hangingPunct="1">
              <a:spcBef>
                <a:spcPct val="0"/>
              </a:spcBef>
            </a:pPr>
            <a:r>
              <a:rPr lang="ja-JP" altLang="en-US" sz="1300" smtClean="0"/>
              <a:t>グループで話し合ってみましょう。</a:t>
            </a:r>
            <a:endParaRPr lang="en-US" altLang="ja-JP" sz="1300" smtClean="0"/>
          </a:p>
          <a:p>
            <a:pPr eaLnBrk="1" hangingPunct="1">
              <a:spcBef>
                <a:spcPct val="0"/>
              </a:spcBef>
            </a:pPr>
            <a:r>
              <a:rPr lang="ja-JP" altLang="en-US" sz="1300" smtClean="0"/>
              <a:t>どんな意見が出ましたか？（板書）</a:t>
            </a:r>
            <a:endParaRPr lang="ja-JP" altLang="en-US" smtClean="0"/>
          </a:p>
        </p:txBody>
      </p:sp>
      <p:sp>
        <p:nvSpPr>
          <p:cNvPr id="1191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849A01C-1A79-4596-B0A8-B94270D88821}" type="slidenum">
              <a:rPr lang="ja-JP" altLang="en-US" smtClean="0">
                <a:latin typeface="Calibri" panose="020F0502020204030204" pitchFamily="34" charset="0"/>
              </a:rPr>
              <a:pPr/>
              <a:t>12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5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ワークシートの３番を見ましょう。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「おでかけ定期券」があると、１００円で、どんなところに出かけることができましたか。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富山市の中心市街地や市民病院まで１００円で行けるのでしたよね。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「中心市街地」って分かるかな？中心市街地にはどんなものがありますか。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（「富山駅」「デパート」「大きな会社」など、中心市街地の様子について押さえる）</a:t>
            </a:r>
            <a:endParaRPr lang="en-US" altLang="ja-JP" smtClean="0"/>
          </a:p>
        </p:txBody>
      </p:sp>
      <p:sp>
        <p:nvSpPr>
          <p:cNvPr id="120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0D4F4C9-08C2-4435-B5FA-302C1C292939}" type="slidenum">
              <a:rPr lang="ja-JP" altLang="en-US" smtClean="0">
                <a:latin typeface="Calibri" panose="020F0502020204030204" pitchFamily="34" charset="0"/>
              </a:rPr>
              <a:pPr/>
              <a:t>13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2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では、おでかけ定期券で、中心市街地や市民病院に行けると、どんなところが便利でしょうか。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グループで話し合いましょう。どんな意見が出ましたか？（板書）</a:t>
            </a:r>
          </a:p>
        </p:txBody>
      </p:sp>
      <p:sp>
        <p:nvSpPr>
          <p:cNvPr id="1213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202C169-5C57-49C9-8709-38B212488CA3}" type="slidenum">
              <a:rPr lang="ja-JP" altLang="en-US" smtClean="0">
                <a:latin typeface="Calibri" panose="020F0502020204030204" pitchFamily="34" charset="0"/>
              </a:rPr>
              <a:pPr/>
              <a:t>14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4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最後のところには、「おでかけ定期券」を使っている人の感想がのっていますね。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○○さん、読んでください。（指名読み）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おでかけ定期券を持っている人は、こんな風に思っているのですね。</a:t>
            </a:r>
          </a:p>
        </p:txBody>
      </p:sp>
      <p:sp>
        <p:nvSpPr>
          <p:cNvPr id="1225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D91C630-28D8-4692-94ED-57F27D8178DB}" type="slidenum">
              <a:rPr lang="ja-JP" altLang="en-US" smtClean="0">
                <a:latin typeface="Calibri" panose="020F0502020204030204" pitchFamily="34" charset="0"/>
              </a:rPr>
              <a:pPr/>
              <a:t>15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2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では、ここまで「おでかけ定期券」について分かってきたところで、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何のために「おでかけ定期券」があるのか考えてみたいと思います。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ワークシートの５に、自分の考えと、そう考えたわけを書きましょう。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次の時間は、ワークシートに書いたことをもとに、何のためにおでかけ定期券があるのか、みんなで話し合いましょう。</a:t>
            </a:r>
            <a:endParaRPr lang="en-US" altLang="ja-JP" smtClean="0"/>
          </a:p>
        </p:txBody>
      </p:sp>
      <p:sp>
        <p:nvSpPr>
          <p:cNvPr id="1233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A0B1E51-5769-41AA-AEFB-9EEA5826F46D}" type="slidenum">
              <a:rPr lang="ja-JP" altLang="en-US" smtClean="0">
                <a:latin typeface="Calibri" panose="020F0502020204030204" pitchFamily="34" charset="0"/>
              </a:rPr>
              <a:pPr/>
              <a:t>16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これは、なんですか。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中に、何が書いてありますか。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パンフレットの表紙を見てください。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おでかけ定期券ってどんな定期券でしょうか。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だれが使える券でしょう。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いつ、使えますか。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どんな交通機関で使えますか。</a:t>
            </a:r>
            <a:endParaRPr lang="en-US" altLang="ja-JP" smtClean="0"/>
          </a:p>
        </p:txBody>
      </p:sp>
      <p:sp>
        <p:nvSpPr>
          <p:cNvPr id="110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18D5BEF-B488-4F15-8F17-5E3E95FCCC44}" type="slidenum">
              <a:rPr lang="ja-JP" altLang="en-US" smtClean="0">
                <a:latin typeface="Calibri" panose="020F0502020204030204" pitchFamily="34" charset="0"/>
              </a:rPr>
              <a:pPr/>
              <a:t>2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0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「おでかけ定期券」って、富山市内に住む６５歳以上の人が、９時から１７時の時間帯で、富山市内のいろいろな交通機関で使える券なのですね。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では、いろいろな交通機関の中でも、路線バスでは、どのように使えるのでしょうか。</a:t>
            </a:r>
          </a:p>
        </p:txBody>
      </p:sp>
      <p:sp>
        <p:nvSpPr>
          <p:cNvPr id="111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0A65BC3-50C2-4D20-BAD1-5AEFD1E5B2EB}" type="slidenum">
              <a:rPr lang="ja-JP" altLang="en-US" smtClean="0">
                <a:latin typeface="Calibri" panose="020F0502020204030204" pitchFamily="34" charset="0"/>
              </a:rPr>
              <a:pPr/>
              <a:t>3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パンフレットの表紙、下の部分を見てください。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おでかけ定期券を路線バスで利用する場合、富山市の中心市街地と市民病院へのお出かけが、富山市内のどのバス停からでも１回１００円で利用できます。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詳しい地図がパンフレットの中のページにあります。見てください。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237AA08-5C12-4523-B3ED-3243F2FAF6C4}" type="slidenum">
              <a:rPr lang="ja-JP" altLang="en-US" smtClean="0">
                <a:latin typeface="Calibri" panose="020F0502020204030204" pitchFamily="34" charset="0"/>
              </a:rPr>
              <a:pPr/>
              <a:t>4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つまり、富山市内に住んでいる人ならば、家の近くのバス停から市民病院や、中心市街地まで１回１００円で行けるということです。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富山市内のバス代は、近いところでも１７０円、遠くになると１０００円を越えるところもありますから、お得ですよね。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endParaRPr lang="en-US" altLang="ja-JP" smtClean="0"/>
          </a:p>
          <a:p>
            <a:pPr eaLnBrk="1" hangingPunct="1">
              <a:spcBef>
                <a:spcPct val="0"/>
              </a:spcBef>
            </a:pPr>
            <a:endParaRPr lang="en-US" altLang="ja-JP" smtClean="0"/>
          </a:p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3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A9FEDF4-ACDD-4181-A5A3-7FAB4554BE15}" type="slidenum">
              <a:rPr lang="ja-JP" altLang="en-US" smtClean="0">
                <a:latin typeface="Calibri" panose="020F0502020204030204" pitchFamily="34" charset="0"/>
              </a:rPr>
              <a:pPr/>
              <a:t>5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2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路線バスの「おでかけ定期券」は、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６５歳以上の人が、９～１７時の時間帯で、富山市内のどのバス停からでも中心市街地まで１回１００円で使える券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ということになります。</a:t>
            </a:r>
            <a:endParaRPr lang="en-US" altLang="ja-JP" smtClean="0"/>
          </a:p>
        </p:txBody>
      </p:sp>
      <p:sp>
        <p:nvSpPr>
          <p:cNvPr id="1143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FEC703A-EDF7-4D14-A92F-561554145A1A}" type="slidenum">
              <a:rPr lang="ja-JP" altLang="en-US" smtClean="0">
                <a:latin typeface="Calibri" panose="020F0502020204030204" pitchFamily="34" charset="0"/>
              </a:rPr>
              <a:pPr/>
              <a:t>6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ところで、どうして、６５歳以上の人だけなんでしょうか。どうして、１回１００円なんでしょうか。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ということで、この学習では、</a:t>
            </a:r>
          </a:p>
        </p:txBody>
      </p:sp>
      <p:sp>
        <p:nvSpPr>
          <p:cNvPr id="115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E57A408-AADA-4F55-B14F-830507A17180}" type="slidenum">
              <a:rPr lang="ja-JP" altLang="en-US" smtClean="0">
                <a:latin typeface="Calibri" panose="020F0502020204030204" pitchFamily="34" charset="0"/>
              </a:rPr>
              <a:pPr/>
              <a:t>7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何のために「おでかけ定期券」があるのだろう　ということを、みんなで考えたいと思います。（学習課題を提示）</a:t>
            </a:r>
            <a:endParaRPr lang="en-US" altLang="ja-JP" smtClean="0"/>
          </a:p>
        </p:txBody>
      </p:sp>
      <p:sp>
        <p:nvSpPr>
          <p:cNvPr id="1160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D350EF5-59F3-466B-BB26-D30526FDB215}" type="slidenum">
              <a:rPr lang="ja-JP" altLang="en-US" smtClean="0">
                <a:latin typeface="Calibri" panose="020F0502020204030204" pitchFamily="34" charset="0"/>
              </a:rPr>
              <a:pPr/>
              <a:t>8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では、この課題について考えるために、まず、パンフレットを使って、調べましょう。（ワークシート配付）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パンフレットの２，３ページを読みながら、ワークシートの問題１から４までを書きましょう。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ja-JP" altLang="en-US" smtClean="0"/>
              <a:t>（調べる時間、１０～１５分程度）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116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D2FC05A-9732-4392-8E44-B9DF0ADA22B7}" type="slidenum">
              <a:rPr lang="ja-JP" altLang="en-US" smtClean="0">
                <a:latin typeface="Calibri" panose="020F0502020204030204" pitchFamily="34" charset="0"/>
              </a:rPr>
              <a:pPr/>
              <a:t>9</a:t>
            </a:fld>
            <a:endParaRPr lang="ja-JP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30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1031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584465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7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2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403138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7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6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77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615EA17B-707C-4564-A2E5-519EEF7F72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891439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093828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103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39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091847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42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4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4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323326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4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4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1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2841005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5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62105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DC0C84C-C861-4BC2-8829-7E1349094568}" type="datetimeFigureOut">
              <a:rPr lang="ja-JP" altLang="en-US"/>
              <a:pPr>
                <a:defRPr/>
              </a:pPr>
              <a:t>2023/5/1</a:t>
            </a:fld>
            <a:endParaRPr lang="ja-JP" altLang="en-US"/>
          </a:p>
        </p:txBody>
      </p:sp>
      <p:sp>
        <p:nvSpPr>
          <p:cNvPr id="1057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5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3875DFF2-B0DC-448E-BFEF-28EA16EC95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062470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61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871846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1066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106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8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9022602"/>
      </p:ext>
    </p:extLst>
  </p:cSld>
  <p:clrMapOvr>
    <a:masterClrMapping/>
  </p:clrMapOvr>
  <p:transition>
    <p:dissolve/>
  </p:transition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/>
          <a:tile tx="0" ty="0" sx="100000" sy="100000" flip="none" algn="tl"/>
        </a:blip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7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351837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7" r:id="rId7"/>
    <p:sldLayoutId id="2147483794" r:id="rId8"/>
    <p:sldLayoutId id="2147483795" r:id="rId9"/>
    <p:sldLayoutId id="2147483796" r:id="rId10"/>
    <p:sldLayoutId id="2147483798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rebuchet MS" pitchFamily="34" charset="0"/>
          <a:ea typeface="HG丸ｺﾞｼｯｸM-PRO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p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ü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slideLayout" Target="../slideLayouts/slideLayout1.xml" /><Relationship Id="rId3" Type="http://schemas.openxmlformats.org/officeDocument/2006/relationships/notesSlide" Target="../notesSlides/notesSlide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image" Target="../media/image8.png" /><Relationship Id="rId2" Type="http://schemas.openxmlformats.org/officeDocument/2006/relationships/slideLayout" Target="../slideLayouts/slideLayout7.xml" /><Relationship Id="rId3" Type="http://schemas.openxmlformats.org/officeDocument/2006/relationships/notesSlide" Target="../notesSlides/notesSlide10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image" Target="../media/image9.png" /><Relationship Id="rId2" Type="http://schemas.openxmlformats.org/officeDocument/2006/relationships/slideLayout" Target="../slideLayouts/slideLayout7.xml" /><Relationship Id="rId3" Type="http://schemas.openxmlformats.org/officeDocument/2006/relationships/notesSlide" Target="../notesSlides/notesSlide11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1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image" Target="../media/image10.png" /><Relationship Id="rId2" Type="http://schemas.openxmlformats.org/officeDocument/2006/relationships/image" Target="../media/image7.png" /><Relationship Id="rId3" Type="http://schemas.openxmlformats.org/officeDocument/2006/relationships/slideLayout" Target="../slideLayouts/slideLayout7.xml" /><Relationship Id="rId4" Type="http://schemas.openxmlformats.org/officeDocument/2006/relationships/notesSlide" Target="../notesSlides/notesSlide13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14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image" Target="../media/image11.png" /><Relationship Id="rId2" Type="http://schemas.openxmlformats.org/officeDocument/2006/relationships/slideLayout" Target="../slideLayouts/slideLayout7.xml" /><Relationship Id="rId3" Type="http://schemas.openxmlformats.org/officeDocument/2006/relationships/notesSlide" Target="../notesSlides/notesSlide15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image" Target="../media/image3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16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slideLayout" Target="../slideLayouts/slideLayout7.xml" /><Relationship Id="rId3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image" Target="../media/image3.png" /><Relationship Id="rId3" Type="http://schemas.openxmlformats.org/officeDocument/2006/relationships/slideLayout" Target="../slideLayouts/slideLayout2.xml" /><Relationship Id="rId4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slideLayout" Target="../slideLayouts/slideLayout7.xml" /><Relationship Id="rId4" Type="http://schemas.openxmlformats.org/officeDocument/2006/relationships/notesSlide" Target="../notesSlides/notesSlide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image" Target="../media/image6.emf" /><Relationship Id="rId2" Type="http://schemas.openxmlformats.org/officeDocument/2006/relationships/image" Target="../media/image7.png" /><Relationship Id="rId3" Type="http://schemas.openxmlformats.org/officeDocument/2006/relationships/slideLayout" Target="../slideLayouts/slideLayout7.xml" /><Relationship Id="rId4" Type="http://schemas.openxmlformats.org/officeDocument/2006/relationships/notesSlide" Target="../notesSlides/notesSlide5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image" Target="../media/image3.png" /><Relationship Id="rId3" Type="http://schemas.openxmlformats.org/officeDocument/2006/relationships/slideLayout" Target="../slideLayouts/slideLayout2.xml" /><Relationship Id="rId4" Type="http://schemas.openxmlformats.org/officeDocument/2006/relationships/notesSlide" Target="../notesSlides/notesSlide6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image" Target="../media/image3.png" /><Relationship Id="rId3" Type="http://schemas.openxmlformats.org/officeDocument/2006/relationships/slideLayout" Target="../slideLayouts/slideLayout2.xml" /><Relationship Id="rId4" Type="http://schemas.openxmlformats.org/officeDocument/2006/relationships/notesSlide" Target="../notesSlides/notesSlide7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image" Target="../media/image3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8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タイトル 1"/>
          <p:cNvSpPr>
            <a:spLocks noGrp="1"/>
          </p:cNvSpPr>
          <p:nvPr>
            <p:ph type="ctrTitle"/>
          </p:nvPr>
        </p:nvSpPr>
        <p:spPr>
          <a:xfrm>
            <a:off x="323850" y="836613"/>
            <a:ext cx="8569325" cy="1830387"/>
          </a:xfrm>
        </p:spPr>
        <p:txBody>
          <a:bodyPr/>
          <a:lstStyle/>
          <a:p>
            <a:r>
              <a:rPr lang="ja-JP" altLang="en-US" sz="6000" smtClean="0"/>
              <a:t>「おでかけ定期券」って</a:t>
            </a:r>
            <a:br>
              <a:rPr lang="en-US" altLang="ja-JP" sz="6000" smtClean="0"/>
            </a:br>
            <a:r>
              <a:rPr lang="ja-JP" altLang="en-US" sz="6000" smtClean="0"/>
              <a:t>なんだろう？</a:t>
            </a:r>
          </a:p>
        </p:txBody>
      </p:sp>
      <p:pic>
        <p:nvPicPr>
          <p:cNvPr id="1092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1938" y="2708275"/>
            <a:ext cx="8620125" cy="13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0" name="Picture 2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3038"/>
            <a:ext cx="9144000" cy="577691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71" name="テキスト ボックス 2"/>
          <p:cNvSpPr txBox="1"/>
          <p:nvPr/>
        </p:nvSpPr>
        <p:spPr>
          <a:xfrm>
            <a:off x="312738" y="6226175"/>
            <a:ext cx="8496300" cy="52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n-lt"/>
                <a:ea typeface="+mn-ea"/>
              </a:rPr>
              <a:t>自由に車が使えないのは、６０</a:t>
            </a:r>
            <a:r>
              <a:rPr lang="ja-JP" altLang="en-US" sz="2800" dirty="0" err="1">
                <a:latin typeface="+mn-lt"/>
                <a:ea typeface="+mn-ea"/>
              </a:rPr>
              <a:t>さい</a:t>
            </a:r>
            <a:r>
              <a:rPr lang="ja-JP" altLang="en-US" sz="2800" dirty="0">
                <a:latin typeface="+mn-lt"/>
                <a:ea typeface="+mn-ea"/>
              </a:rPr>
              <a:t>以上のお年より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" name="Picture 2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6988"/>
            <a:ext cx="9120188" cy="64690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78" name="テキスト ボックス 2"/>
          <p:cNvSpPr txBox="1"/>
          <p:nvPr/>
        </p:nvSpPr>
        <p:spPr>
          <a:xfrm>
            <a:off x="312738" y="6226175"/>
            <a:ext cx="8496300" cy="52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n-lt"/>
                <a:ea typeface="+mn-ea"/>
              </a:rPr>
              <a:t>自由に車が使えない人は、自転車やバスで出かける</a:t>
            </a:r>
          </a:p>
        </p:txBody>
      </p:sp>
      <p:sp>
        <p:nvSpPr>
          <p:cNvPr id="1179" name="角丸四角形 3"/>
          <p:cNvSpPr/>
          <p:nvPr/>
        </p:nvSpPr>
        <p:spPr>
          <a:xfrm>
            <a:off x="4067175" y="620713"/>
            <a:ext cx="1152525" cy="52562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80" name="角丸四角形 4"/>
          <p:cNvSpPr/>
          <p:nvPr/>
        </p:nvSpPr>
        <p:spPr>
          <a:xfrm>
            <a:off x="5810250" y="620713"/>
            <a:ext cx="1152525" cy="52562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" grpId="0" animBg="1"/>
      <p:bldP spid="1179" grpId="0" animBg="1"/>
      <p:bldP spid="11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タイトル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873250"/>
          </a:xfrm>
        </p:spPr>
        <p:txBody>
          <a:bodyPr/>
          <a:lstStyle/>
          <a:p>
            <a:pPr algn="l"/>
            <a:r>
              <a:rPr lang="ja-JP" altLang="en-US" sz="5400" smtClean="0"/>
              <a:t>　</a:t>
            </a:r>
            <a:r>
              <a:rPr lang="ja-JP" altLang="en-US" sz="4000" smtClean="0"/>
              <a:t>自由に車を使えない人が、出かけるのに</a:t>
            </a:r>
            <a:r>
              <a:rPr lang="ja-JP" altLang="en-US" sz="4000" smtClean="0">
                <a:solidFill>
                  <a:srgbClr val="C00000"/>
                </a:solidFill>
              </a:rPr>
              <a:t>バスを使うと、どんなところがべんり</a:t>
            </a:r>
            <a:r>
              <a:rPr lang="ja-JP" altLang="en-US" sz="4000" smtClean="0"/>
              <a:t>でしょうか。</a:t>
            </a:r>
          </a:p>
        </p:txBody>
      </p:sp>
      <p:pic>
        <p:nvPicPr>
          <p:cNvPr id="1187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425" y="2133600"/>
            <a:ext cx="8620125" cy="128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3" name="Picture 2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5938" y="30163"/>
            <a:ext cx="8088312" cy="682783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9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381500"/>
            <a:ext cx="4371975" cy="24765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95" name="円/楕円 15"/>
          <p:cNvSpPr/>
          <p:nvPr/>
        </p:nvSpPr>
        <p:spPr>
          <a:xfrm>
            <a:off x="5600700" y="3155950"/>
            <a:ext cx="731838" cy="55245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96" name="円/楕円 17"/>
          <p:cNvSpPr/>
          <p:nvPr/>
        </p:nvSpPr>
        <p:spPr>
          <a:xfrm>
            <a:off x="5292725" y="5300663"/>
            <a:ext cx="1079500" cy="72072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97" name="円/楕円 24"/>
          <p:cNvSpPr/>
          <p:nvPr/>
        </p:nvSpPr>
        <p:spPr>
          <a:xfrm>
            <a:off x="3638550" y="2133600"/>
            <a:ext cx="936625" cy="503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98" name="直線矢印コネクタ 26"/>
          <p:cNvCxnSpPr>
            <a:stCxn id="1196" idx="0"/>
            <a:endCxn id="1197" idx="4"/>
          </p:cNvCxnSpPr>
          <p:nvPr/>
        </p:nvCxnSpPr>
        <p:spPr>
          <a:xfrm flipH="1" flipV="1">
            <a:off x="4106863" y="2636838"/>
            <a:ext cx="1725612" cy="2663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9" name="直線矢印コネクタ 28"/>
          <p:cNvCxnSpPr>
            <a:stCxn id="1202" idx="6"/>
            <a:endCxn id="1195" idx="0"/>
          </p:cNvCxnSpPr>
          <p:nvPr/>
        </p:nvCxnSpPr>
        <p:spPr>
          <a:xfrm>
            <a:off x="5559425" y="2492375"/>
            <a:ext cx="406400" cy="663575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0" name="テキスト ボックス 29"/>
          <p:cNvSpPr txBox="1">
            <a:spLocks noChangeArrowheads="1"/>
          </p:cNvSpPr>
          <p:nvPr/>
        </p:nvSpPr>
        <p:spPr>
          <a:xfrm>
            <a:off x="3563938" y="3617913"/>
            <a:ext cx="1223962" cy="40005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p"/>
              <a:defRPr kumimoji="1" sz="3200">
                <a:solidFill>
                  <a:schemeClr val="tx1"/>
                </a:solidFill>
                <a:latin typeface="Trebuchet MS" panose="020B0603020202020204" pitchFamily="34" charset="0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000">
                <a:solidFill>
                  <a:srgbClr val="FF0000"/>
                </a:solidFill>
              </a:rPr>
              <a:t>１００円</a:t>
            </a:r>
          </a:p>
        </p:txBody>
      </p:sp>
      <p:sp>
        <p:nvSpPr>
          <p:cNvPr id="1201" name="テキスト ボックス 30"/>
          <p:cNvSpPr txBox="1">
            <a:spLocks noChangeArrowheads="1"/>
          </p:cNvSpPr>
          <p:nvPr/>
        </p:nvSpPr>
        <p:spPr>
          <a:xfrm>
            <a:off x="5832475" y="2544763"/>
            <a:ext cx="1223963" cy="40005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p"/>
              <a:defRPr kumimoji="1" sz="3200">
                <a:solidFill>
                  <a:schemeClr val="tx1"/>
                </a:solidFill>
                <a:latin typeface="Trebuchet MS" panose="020B0603020202020204" pitchFamily="34" charset="0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000">
                <a:solidFill>
                  <a:srgbClr val="FF0000"/>
                </a:solidFill>
              </a:rPr>
              <a:t>１００円</a:t>
            </a:r>
          </a:p>
        </p:txBody>
      </p:sp>
      <p:sp>
        <p:nvSpPr>
          <p:cNvPr id="1202" name="円/楕円 13"/>
          <p:cNvSpPr/>
          <p:nvPr/>
        </p:nvSpPr>
        <p:spPr>
          <a:xfrm>
            <a:off x="4624388" y="2241550"/>
            <a:ext cx="935037" cy="503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タイトル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873250"/>
          </a:xfrm>
        </p:spPr>
        <p:txBody>
          <a:bodyPr/>
          <a:lstStyle/>
          <a:p>
            <a:pPr algn="l"/>
            <a:r>
              <a:rPr lang="ja-JP" altLang="en-US" sz="5400" smtClean="0"/>
              <a:t>　</a:t>
            </a:r>
            <a:r>
              <a:rPr lang="ja-JP" altLang="en-US" sz="4000" smtClean="0"/>
              <a:t>おでかけ定期券で、</a:t>
            </a:r>
            <a:r>
              <a:rPr lang="ja-JP" altLang="en-US" sz="4000" smtClean="0">
                <a:solidFill>
                  <a:srgbClr val="C00000"/>
                </a:solidFill>
              </a:rPr>
              <a:t>中心市街地や市民病院に行けると、どんなところがべんり</a:t>
            </a:r>
            <a:r>
              <a:rPr lang="ja-JP" altLang="en-US" sz="4000" smtClean="0"/>
              <a:t>でしょうか。</a:t>
            </a:r>
          </a:p>
        </p:txBody>
      </p:sp>
      <p:pic>
        <p:nvPicPr>
          <p:cNvPr id="1209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425" y="2133600"/>
            <a:ext cx="8620125" cy="128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5" name="Picture 2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7200"/>
            <a:ext cx="9144000" cy="5995988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216" name="直線コネクタ 2"/>
          <p:cNvCxnSpPr/>
          <p:nvPr/>
        </p:nvCxnSpPr>
        <p:spPr>
          <a:xfrm>
            <a:off x="4572000" y="1670050"/>
            <a:ext cx="16557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7" name="直線コネクタ 4"/>
          <p:cNvCxnSpPr/>
          <p:nvPr/>
        </p:nvCxnSpPr>
        <p:spPr>
          <a:xfrm>
            <a:off x="2984500" y="2016125"/>
            <a:ext cx="16573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8" name="直線コネクタ 7"/>
          <p:cNvCxnSpPr/>
          <p:nvPr/>
        </p:nvCxnSpPr>
        <p:spPr>
          <a:xfrm>
            <a:off x="3954463" y="3589338"/>
            <a:ext cx="287972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9" name="直線コネクタ 9"/>
          <p:cNvCxnSpPr/>
          <p:nvPr/>
        </p:nvCxnSpPr>
        <p:spPr>
          <a:xfrm>
            <a:off x="2652713" y="3933825"/>
            <a:ext cx="143986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0" name="直線コネクタ 11"/>
          <p:cNvCxnSpPr/>
          <p:nvPr/>
        </p:nvCxnSpPr>
        <p:spPr>
          <a:xfrm>
            <a:off x="1074738" y="5214938"/>
            <a:ext cx="44338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1" name="直線コネクタ 13"/>
          <p:cNvCxnSpPr/>
          <p:nvPr/>
        </p:nvCxnSpPr>
        <p:spPr>
          <a:xfrm>
            <a:off x="2173288" y="5559425"/>
            <a:ext cx="17399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タイトル 1"/>
          <p:cNvSpPr>
            <a:spLocks noGrp="1"/>
          </p:cNvSpPr>
          <p:nvPr>
            <p:ph type="ctrTitle"/>
          </p:nvPr>
        </p:nvSpPr>
        <p:spPr>
          <a:xfrm>
            <a:off x="287338" y="260350"/>
            <a:ext cx="8569325" cy="3168650"/>
          </a:xfrm>
        </p:spPr>
        <p:txBody>
          <a:bodyPr/>
          <a:lstStyle/>
          <a:p>
            <a:r>
              <a:rPr lang="ja-JP" altLang="en-US" sz="6000" smtClean="0"/>
              <a:t>何のために</a:t>
            </a:r>
            <a:br>
              <a:rPr lang="en-US" altLang="ja-JP" sz="6000" smtClean="0"/>
            </a:br>
            <a:r>
              <a:rPr lang="ja-JP" altLang="en-US" sz="6000" smtClean="0"/>
              <a:t>「おでかけ定期券」が</a:t>
            </a:r>
            <a:br>
              <a:rPr lang="en-US" altLang="ja-JP" sz="6000" smtClean="0"/>
            </a:br>
            <a:r>
              <a:rPr lang="ja-JP" altLang="en-US" sz="6000" smtClean="0"/>
              <a:t>あるのだろう？</a:t>
            </a:r>
          </a:p>
        </p:txBody>
      </p:sp>
      <p:pic>
        <p:nvPicPr>
          <p:cNvPr id="1228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425" y="3284538"/>
            <a:ext cx="8620125" cy="13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1" name="図 1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80000">
            <a:off x="1185303" y="3878176"/>
            <a:ext cx="3983381" cy="25625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4" name="図 1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2000" y="1197000"/>
            <a:ext cx="6776958" cy="43597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「おでかけ定期券」って</a:t>
            </a:r>
          </a:p>
        </p:txBody>
      </p:sp>
      <p:sp>
        <p:nvSpPr>
          <p:cNvPr id="110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　富山市内に住む６５さい以上の人が</a:t>
            </a:r>
            <a:endParaRPr lang="en-US" altLang="ja-JP" smtClean="0"/>
          </a:p>
          <a:p>
            <a:r>
              <a:rPr lang="ja-JP" altLang="en-US" smtClean="0"/>
              <a:t>　９～１７時の時間帯で</a:t>
            </a:r>
            <a:endParaRPr lang="en-US" altLang="ja-JP" smtClean="0"/>
          </a:p>
          <a:p>
            <a:r>
              <a:rPr lang="ja-JP" altLang="en-US" smtClean="0"/>
              <a:t>　富山市内のいろいろな交通機関で</a:t>
            </a:r>
            <a:endParaRPr lang="en-US" altLang="ja-JP" smtClean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mtClean="0"/>
              <a:t>　　　　　　　　　　　　　　　使える券</a:t>
            </a:r>
          </a:p>
        </p:txBody>
      </p:sp>
      <p:pic>
        <p:nvPicPr>
          <p:cNvPr id="1106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1938" y="1268413"/>
            <a:ext cx="8620125" cy="13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5" name="図 1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40000">
            <a:off x="676859" y="4008825"/>
            <a:ext cx="3106782" cy="199863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3" name="Picture 2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6988"/>
            <a:ext cx="9132888" cy="527843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1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888" y="3440113"/>
            <a:ext cx="3033712" cy="3417887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115" name="直線コネクタ 4"/>
          <p:cNvCxnSpPr/>
          <p:nvPr/>
        </p:nvCxnSpPr>
        <p:spPr>
          <a:xfrm>
            <a:off x="7235825" y="4868863"/>
            <a:ext cx="16573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6" name="直線コネクタ 6"/>
          <p:cNvCxnSpPr/>
          <p:nvPr/>
        </p:nvCxnSpPr>
        <p:spPr>
          <a:xfrm>
            <a:off x="6227763" y="5229225"/>
            <a:ext cx="27368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7" name="直線コネクタ 8"/>
          <p:cNvCxnSpPr/>
          <p:nvPr/>
        </p:nvCxnSpPr>
        <p:spPr>
          <a:xfrm>
            <a:off x="7019925" y="5949950"/>
            <a:ext cx="14398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8" name="角丸四角形 10"/>
          <p:cNvSpPr/>
          <p:nvPr/>
        </p:nvSpPr>
        <p:spPr>
          <a:xfrm>
            <a:off x="4572000" y="836613"/>
            <a:ext cx="1368425" cy="30241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2" name="図 1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2000" y="333000"/>
            <a:ext cx="5631509" cy="5951482"/>
          </a:xfrm>
          <a:prstGeom prst="rect">
            <a:avLst/>
          </a:prstGeom>
        </p:spPr>
      </p:pic>
      <p:pic>
        <p:nvPicPr>
          <p:cNvPr id="112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381500"/>
            <a:ext cx="4371975" cy="24765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26" name="テキスト ボックス 13"/>
          <p:cNvSpPr txBox="1">
            <a:spLocks noChangeArrowheads="1"/>
          </p:cNvSpPr>
          <p:nvPr/>
        </p:nvSpPr>
        <p:spPr>
          <a:xfrm>
            <a:off x="3348037" y="1125000"/>
            <a:ext cx="1223963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p"/>
              <a:defRPr kumimoji="1" sz="3200">
                <a:solidFill>
                  <a:schemeClr val="tx1"/>
                </a:solidFill>
                <a:latin typeface="Trebuchet MS" panose="020B0603020202020204" pitchFamily="34" charset="0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000">
                <a:solidFill>
                  <a:srgbClr val="FF0000"/>
                </a:solidFill>
              </a:rPr>
              <a:t>１００円</a:t>
            </a:r>
          </a:p>
        </p:txBody>
      </p:sp>
      <p:sp>
        <p:nvSpPr>
          <p:cNvPr id="1127" name="円/楕円 17"/>
          <p:cNvSpPr/>
          <p:nvPr/>
        </p:nvSpPr>
        <p:spPr>
          <a:xfrm>
            <a:off x="5362852" y="2836863"/>
            <a:ext cx="646423" cy="72072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28" name="円/楕円 24"/>
          <p:cNvSpPr/>
          <p:nvPr/>
        </p:nvSpPr>
        <p:spPr>
          <a:xfrm>
            <a:off x="3638550" y="2133600"/>
            <a:ext cx="936625" cy="503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29" name="直線矢印コネクタ 26"/>
          <p:cNvCxnSpPr>
            <a:stCxn id="1127" idx="1"/>
            <a:endCxn id="1128" idx="6"/>
          </p:cNvCxnSpPr>
          <p:nvPr/>
        </p:nvCxnSpPr>
        <p:spPr>
          <a:xfrm flipH="1" flipV="1">
            <a:off x="4572000" y="2384612"/>
            <a:ext cx="883419" cy="5545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" name="テキスト ボックス 29"/>
          <p:cNvSpPr txBox="1">
            <a:spLocks noChangeArrowheads="1"/>
          </p:cNvSpPr>
          <p:nvPr/>
        </p:nvSpPr>
        <p:spPr>
          <a:xfrm>
            <a:off x="5589588" y="2436813"/>
            <a:ext cx="1223962" cy="40005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p"/>
              <a:defRPr kumimoji="1" sz="3200">
                <a:solidFill>
                  <a:schemeClr val="tx1"/>
                </a:solidFill>
                <a:latin typeface="Trebuchet MS" panose="020B0603020202020204" pitchFamily="34" charset="0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000">
                <a:solidFill>
                  <a:srgbClr val="FF0000"/>
                </a:solidFill>
              </a:rPr>
              <a:t>１００円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" grpId="0"/>
      <p:bldP spid="1127" grpId="0" animBg="1"/>
      <p:bldP spid="1128" grpId="0" animBg="1"/>
      <p:bldP spid="11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路線バスの「おでかけ定期券」</a:t>
            </a:r>
          </a:p>
        </p:txBody>
      </p:sp>
      <p:sp>
        <p:nvSpPr>
          <p:cNvPr id="113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　富山市内に住む６５さい以上の人が</a:t>
            </a:r>
            <a:endParaRPr lang="en-US" altLang="ja-JP" smtClean="0"/>
          </a:p>
          <a:p>
            <a:r>
              <a:rPr lang="ja-JP" altLang="en-US" smtClean="0"/>
              <a:t>　９～１７時の時間帯で</a:t>
            </a:r>
            <a:endParaRPr lang="en-US" altLang="ja-JP" smtClean="0"/>
          </a:p>
          <a:p>
            <a:r>
              <a:rPr lang="ja-JP" altLang="en-US" smtClean="0"/>
              <a:t>　中心市街地まで１回１００円で</a:t>
            </a:r>
            <a:endParaRPr lang="en-US" altLang="ja-JP" smtClean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mtClean="0"/>
              <a:t>　　　　　　　　　　　　　　　使える券</a:t>
            </a:r>
          </a:p>
        </p:txBody>
      </p:sp>
      <p:pic>
        <p:nvPicPr>
          <p:cNvPr id="1138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1938" y="1268413"/>
            <a:ext cx="8620125" cy="13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8" name="図 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40000">
            <a:off x="1138077" y="4075718"/>
            <a:ext cx="3435892" cy="221035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路線バスの「おでかけ定期券」</a:t>
            </a:r>
          </a:p>
        </p:txBody>
      </p:sp>
      <p:sp>
        <p:nvSpPr>
          <p:cNvPr id="11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　富山市内に住む</a:t>
            </a:r>
            <a:r>
              <a:rPr lang="ja-JP" altLang="en-US" smtClean="0">
                <a:solidFill>
                  <a:srgbClr val="C00000"/>
                </a:solidFill>
              </a:rPr>
              <a:t>６５さい以上</a:t>
            </a:r>
            <a:r>
              <a:rPr lang="ja-JP" altLang="en-US" smtClean="0"/>
              <a:t>の人が</a:t>
            </a:r>
            <a:endParaRPr lang="en-US" altLang="ja-JP" smtClean="0"/>
          </a:p>
          <a:p>
            <a:r>
              <a:rPr lang="ja-JP" altLang="en-US" smtClean="0"/>
              <a:t>　９～１７時の時間帯で</a:t>
            </a:r>
            <a:endParaRPr lang="en-US" altLang="ja-JP" smtClean="0"/>
          </a:p>
          <a:p>
            <a:r>
              <a:rPr lang="ja-JP" altLang="en-US" smtClean="0"/>
              <a:t>　中心市街地まで</a:t>
            </a:r>
            <a:r>
              <a:rPr lang="ja-JP" altLang="en-US" smtClean="0">
                <a:solidFill>
                  <a:srgbClr val="C00000"/>
                </a:solidFill>
              </a:rPr>
              <a:t>１回１００円</a:t>
            </a:r>
            <a:r>
              <a:rPr lang="ja-JP" altLang="en-US" smtClean="0"/>
              <a:t>で</a:t>
            </a:r>
            <a:endParaRPr lang="en-US" altLang="ja-JP" smtClean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mtClean="0"/>
              <a:t>　　　　　　　　　　　　　　　使える券</a:t>
            </a:r>
          </a:p>
        </p:txBody>
      </p:sp>
      <p:pic>
        <p:nvPicPr>
          <p:cNvPr id="1147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1938" y="1268413"/>
            <a:ext cx="8620125" cy="13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6" name="図 1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40000">
            <a:off x="778077" y="3971815"/>
            <a:ext cx="3435892" cy="221035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タイトル 1"/>
          <p:cNvSpPr>
            <a:spLocks noGrp="1"/>
          </p:cNvSpPr>
          <p:nvPr>
            <p:ph type="ctrTitle"/>
          </p:nvPr>
        </p:nvSpPr>
        <p:spPr>
          <a:xfrm>
            <a:off x="287338" y="260350"/>
            <a:ext cx="8569325" cy="3168650"/>
          </a:xfrm>
        </p:spPr>
        <p:txBody>
          <a:bodyPr/>
          <a:lstStyle/>
          <a:p>
            <a:r>
              <a:rPr lang="ja-JP" altLang="en-US" sz="6000" smtClean="0"/>
              <a:t>何のために</a:t>
            </a:r>
            <a:br>
              <a:rPr lang="en-US" altLang="ja-JP" sz="6000" smtClean="0"/>
            </a:br>
            <a:r>
              <a:rPr lang="ja-JP" altLang="en-US" sz="6000" smtClean="0"/>
              <a:t>「おでかけ定期券」が</a:t>
            </a:r>
            <a:br>
              <a:rPr lang="en-US" altLang="ja-JP" sz="6000" smtClean="0"/>
            </a:br>
            <a:r>
              <a:rPr lang="ja-JP" altLang="en-US" sz="6000" smtClean="0"/>
              <a:t>あるのだろう？</a:t>
            </a:r>
          </a:p>
        </p:txBody>
      </p:sp>
      <p:pic>
        <p:nvPicPr>
          <p:cNvPr id="1155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425" y="3284538"/>
            <a:ext cx="8620125" cy="13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9" name="図 1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80000">
            <a:off x="681303" y="3806176"/>
            <a:ext cx="3983381" cy="25625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タイトル 1"/>
          <p:cNvSpPr>
            <a:spLocks noGrp="1"/>
          </p:cNvSpPr>
          <p:nvPr>
            <p:ph type="title"/>
          </p:nvPr>
        </p:nvSpPr>
        <p:spPr>
          <a:xfrm>
            <a:off x="457200" y="346075"/>
            <a:ext cx="8229600" cy="3011488"/>
          </a:xfrm>
        </p:spPr>
        <p:txBody>
          <a:bodyPr/>
          <a:lstStyle/>
          <a:p>
            <a:r>
              <a:rPr lang="ja-JP" altLang="en-US" sz="6000" smtClean="0"/>
              <a:t>何のために</a:t>
            </a:r>
            <a:br>
              <a:rPr lang="en-US" altLang="ja-JP" sz="6000" smtClean="0"/>
            </a:br>
            <a:r>
              <a:rPr lang="ja-JP" altLang="en-US" sz="6000" smtClean="0"/>
              <a:t>「おでかけ定期券」が</a:t>
            </a:r>
            <a:br>
              <a:rPr lang="en-US" altLang="ja-JP" sz="6000" smtClean="0"/>
            </a:br>
            <a:r>
              <a:rPr lang="ja-JP" altLang="en-US" sz="6000" smtClean="0"/>
              <a:t>あるのだろう？</a:t>
            </a:r>
          </a:p>
        </p:txBody>
      </p:sp>
      <p:sp>
        <p:nvSpPr>
          <p:cNvPr id="116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3024187"/>
          </a:xfrm>
        </p:spPr>
        <p:txBody>
          <a:bodyPr/>
          <a:lstStyle/>
          <a:p>
            <a:r>
              <a:rPr lang="ja-JP" altLang="en-US" sz="3600" smtClean="0"/>
              <a:t>　</a:t>
            </a:r>
            <a:r>
              <a:rPr lang="ja-JP" altLang="en-US" sz="3600" smtClean="0">
                <a:solidFill>
                  <a:srgbClr val="0070C0"/>
                </a:solidFill>
              </a:rPr>
              <a:t>パンフレットで、調べましょう。</a:t>
            </a:r>
            <a:endParaRPr lang="en-US" altLang="ja-JP" sz="3600" smtClean="0">
              <a:solidFill>
                <a:srgbClr val="0070C0"/>
              </a:solidFill>
            </a:endParaRPr>
          </a:p>
          <a:p>
            <a:pPr lvl="1"/>
            <a:r>
              <a:rPr lang="ja-JP" altLang="en-US" sz="3200" smtClean="0"/>
              <a:t>　</a:t>
            </a:r>
            <a:r>
              <a:rPr lang="ja-JP" altLang="ja-JP" sz="3200" smtClean="0"/>
              <a:t>パンフレットの</a:t>
            </a:r>
            <a:r>
              <a:rPr lang="en-US" altLang="ja-JP" sz="3200" smtClean="0"/>
              <a:t>2</a:t>
            </a:r>
            <a:r>
              <a:rPr lang="ja-JP" altLang="ja-JP" sz="3200" smtClean="0"/>
              <a:t>、</a:t>
            </a:r>
            <a:r>
              <a:rPr lang="en-US" altLang="ja-JP" sz="3200" smtClean="0"/>
              <a:t>3</a:t>
            </a:r>
            <a:r>
              <a:rPr lang="ja-JP" altLang="ja-JP" sz="3200" smtClean="0"/>
              <a:t>ページを読みながら、</a:t>
            </a:r>
            <a:endParaRPr lang="en-US" altLang="ja-JP" sz="3200" smtClean="0"/>
          </a:p>
          <a:p>
            <a:pPr lvl="1"/>
            <a:r>
              <a:rPr lang="ja-JP" altLang="en-US" sz="3200" smtClean="0"/>
              <a:t>　</a:t>
            </a:r>
            <a:r>
              <a:rPr lang="ja-JP" altLang="ja-JP" sz="3200" smtClean="0"/>
              <a:t>ワークシートの問題１～４まで</a:t>
            </a:r>
            <a:r>
              <a:rPr lang="ja-JP" altLang="en-US" sz="3200" smtClean="0"/>
              <a:t>を書きましょう。</a:t>
            </a:r>
          </a:p>
        </p:txBody>
      </p:sp>
      <p:pic>
        <p:nvPicPr>
          <p:cNvPr id="1164" name="Picture 4" descr="line"/>
          <p:cNvPicPr>
            <a:picLocks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425" y="3284538"/>
            <a:ext cx="8620125" cy="13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u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3.4suraido</Template>
  <TotalTime>9</TotalTime>
  <Words>857</Words>
  <Application>JUST Focus</Application>
  <Paragraphs>96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HG丸ｺﾞｼｯｸM-PRO</vt:lpstr>
      <vt:lpstr>ＭＳ Ｐゴシック</vt:lpstr>
      <vt:lpstr>Arial</vt:lpstr>
      <vt:lpstr>Calibri</vt:lpstr>
      <vt:lpstr>Trebuchet MS</vt:lpstr>
      <vt:lpstr>Wingdings</vt:lpstr>
      <vt:lpstr>kousi</vt:lpstr>
      <vt:lpstr>「おでかけ定期券」って なんだろう？</vt:lpstr>
      <vt:lpstr>PowerPoint プレゼンテーション</vt:lpstr>
      <vt:lpstr>「おでかけ定期券」って</vt:lpstr>
      <vt:lpstr>PowerPoint プレゼンテーション</vt:lpstr>
      <vt:lpstr>PowerPoint プレゼンテーション</vt:lpstr>
      <vt:lpstr>路線バスの「おでかけ定期券」</vt:lpstr>
      <vt:lpstr>路線バスの「おでかけ定期券」</vt:lpstr>
      <vt:lpstr>何のために 「おでかけ定期券」が あるのだろう？</vt:lpstr>
      <vt:lpstr>何のために 「おでかけ定期券」が あるのだろう？</vt:lpstr>
      <vt:lpstr>PowerPoint プレゼンテーション</vt:lpstr>
      <vt:lpstr>PowerPoint プレゼンテーション</vt:lpstr>
      <vt:lpstr>　自由に車を使えない人が、出かけるのにバスを使うと、どんなところがべんりでしょうか。</vt:lpstr>
      <vt:lpstr>PowerPoint プレゼンテーション</vt:lpstr>
      <vt:lpstr>　おでかけ定期券で、中心市街地や市民病院に行けると、どんなところがべんりでしょうか。</vt:lpstr>
      <vt:lpstr>PowerPoint プレゼンテーション</vt:lpstr>
      <vt:lpstr>何のために 「おでかけ定期券」が あるのだろう？</vt:lpstr>
    </vt:vector>
  </TitlesOfParts>
  <Company>企画管理部情報統計課</Company>
  <LinksUpToDate>false</LinksUpToDate>
  <SharedDoc>false</SharedDoc>
  <HyperlinksChanged>false</HyperlinksChanged>
  <AppVersion>5.0.2</AppVersion>
  <PresentationFormat>ユーザー設定</PresentationFormat>
  <Slides>16</Slides>
  <Notes>16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「おでかけ定期券」って なんだろう？</dc:title>
  <dc:creator>谷内　佑名</dc:creator>
  <cp:lastModifiedBy>大岩　春菜</cp:lastModifiedBy>
  <dcterms:created xsi:type="dcterms:W3CDTF">2022-05-30T09:36:44Z</dcterms:created>
  <dcterms:modified xsi:type="dcterms:W3CDTF">2024-04-25T09:30:31Z</dcterms:modified>
  <cp:revision>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