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9" d="100"/>
          <a:sy n="89" d="100"/>
        </p:scale>
        <p:origin x="10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1618D2-C56D-40D4-9B6B-C5B0D5D58690}" type="doc">
      <dgm:prSet loTypeId="urn:microsoft.com/office/officeart/2005/8/layout/hProcess10" loCatId="picture" qsTypeId="urn:microsoft.com/office/officeart/2005/8/quickstyle/simple1" qsCatId="simple" csTypeId="urn:microsoft.com/office/officeart/2005/8/colors/accent1_2" csCatId="accent1" phldr="1"/>
      <dgm:spPr/>
      <dgm:t>
        <a:bodyPr/>
        <a:lstStyle/>
        <a:p>
          <a:endParaRPr kumimoji="1" lang="ja-JP" altLang="en-US"/>
        </a:p>
      </dgm:t>
    </dgm:pt>
    <dgm:pt modelId="{3F0A14CD-A933-4E72-98A2-6C3093446A2C}">
      <dgm:prSet phldrT="[テキスト]"/>
      <dgm:spPr/>
      <dgm:t>
        <a:bodyPr/>
        <a:lstStyle/>
        <a:p>
          <a:r>
            <a:rPr kumimoji="1" lang="ja-JP" altLang="en-US" dirty="0"/>
            <a:t>課題</a:t>
          </a:r>
        </a:p>
      </dgm:t>
    </dgm:pt>
    <dgm:pt modelId="{EE844622-DED4-4CF7-B158-26ED53FF354C}" type="parTrans" cxnId="{638BA530-CA8F-4E2E-B1C7-4E5C05044CC8}">
      <dgm:prSet/>
      <dgm:spPr/>
      <dgm:t>
        <a:bodyPr/>
        <a:lstStyle/>
        <a:p>
          <a:endParaRPr kumimoji="1" lang="ja-JP" altLang="en-US"/>
        </a:p>
      </dgm:t>
    </dgm:pt>
    <dgm:pt modelId="{29139FF9-0DA1-4B62-83CE-4FCB218D6DBE}" type="sibTrans" cxnId="{638BA530-CA8F-4E2E-B1C7-4E5C05044CC8}">
      <dgm:prSet/>
      <dgm:spPr/>
      <dgm:t>
        <a:bodyPr/>
        <a:lstStyle/>
        <a:p>
          <a:endParaRPr kumimoji="1" lang="ja-JP" altLang="en-US"/>
        </a:p>
      </dgm:t>
    </dgm:pt>
    <dgm:pt modelId="{1BA8009B-D2F0-45C8-BCF8-44C61A82EF54}">
      <dgm:prSet phldrT="[テキスト]"/>
      <dgm:spPr/>
      <dgm:t>
        <a:bodyPr/>
        <a:lstStyle/>
        <a:p>
          <a:r>
            <a:rPr kumimoji="1" lang="ja-JP" altLang="en-US" dirty="0"/>
            <a:t>成果</a:t>
          </a:r>
        </a:p>
      </dgm:t>
    </dgm:pt>
    <dgm:pt modelId="{30D958CD-B6D1-4C5A-83D3-7964132E9568}" type="parTrans" cxnId="{EA240A1F-3AEE-4537-B654-462E6D724ED6}">
      <dgm:prSet/>
      <dgm:spPr/>
      <dgm:t>
        <a:bodyPr/>
        <a:lstStyle/>
        <a:p>
          <a:endParaRPr kumimoji="1" lang="ja-JP" altLang="en-US"/>
        </a:p>
      </dgm:t>
    </dgm:pt>
    <dgm:pt modelId="{9EE8AA72-B948-49A9-AD62-46AA706938F1}" type="sibTrans" cxnId="{EA240A1F-3AEE-4537-B654-462E6D724ED6}">
      <dgm:prSet/>
      <dgm:spPr/>
      <dgm:t>
        <a:bodyPr/>
        <a:lstStyle/>
        <a:p>
          <a:endParaRPr kumimoji="1" lang="ja-JP" altLang="en-US"/>
        </a:p>
      </dgm:t>
    </dgm:pt>
    <dgm:pt modelId="{44267845-856B-4198-82CA-FD35EEEB1CED}">
      <dgm:prSet phldrT="[テキスト]"/>
      <dgm:spPr/>
      <dgm:t>
        <a:bodyPr/>
        <a:lstStyle/>
        <a:p>
          <a:r>
            <a:rPr kumimoji="1" lang="zh-TW" altLang="en-US" dirty="0"/>
            <a:t>電子黒板導入</a:t>
          </a:r>
          <a:r>
            <a:rPr kumimoji="1" lang="ja-JP" altLang="en-US" dirty="0"/>
            <a:t>により、遠隔地であってもミーティングの課題や方向性、参加者の意見を書き込みで「見える化」が向上する。参加者の共通認識を合わせ、双方向での書き込みで議論を活発化することより理解度を高め、質の高い支援につながる。ホワイトボードに記載した内容をパソコンに転記する必要が無くなり、業務の効率化につながった。</a:t>
          </a:r>
        </a:p>
      </dgm:t>
    </dgm:pt>
    <dgm:pt modelId="{E2614F8F-3119-42D8-8592-2E5ED4AE58CA}" type="sibTrans" cxnId="{68148EAE-B528-4345-9A89-5ED3E71BF9AA}">
      <dgm:prSet/>
      <dgm:spPr/>
      <dgm:t>
        <a:bodyPr/>
        <a:lstStyle/>
        <a:p>
          <a:endParaRPr kumimoji="1" lang="ja-JP" altLang="en-US"/>
        </a:p>
      </dgm:t>
    </dgm:pt>
    <dgm:pt modelId="{677E41B6-CBB9-4FD1-BB40-20FFBB5379CF}" type="parTrans" cxnId="{68148EAE-B528-4345-9A89-5ED3E71BF9AA}">
      <dgm:prSet/>
      <dgm:spPr/>
      <dgm:t>
        <a:bodyPr/>
        <a:lstStyle/>
        <a:p>
          <a:endParaRPr kumimoji="1" lang="ja-JP" altLang="en-US"/>
        </a:p>
      </dgm:t>
    </dgm:pt>
    <dgm:pt modelId="{4C466AB7-D76E-4DF5-A0BC-2FF21C69DB05}">
      <dgm:prSet phldrT="[テキスト]"/>
      <dgm:spPr/>
      <dgm:t>
        <a:bodyPr/>
        <a:lstStyle/>
        <a:p>
          <a:endParaRPr kumimoji="1" lang="ja-JP" altLang="en-US" dirty="0"/>
        </a:p>
      </dgm:t>
    </dgm:pt>
    <dgm:pt modelId="{3FCBC102-B767-41B5-99DF-C80AF442C2D5}" type="sibTrans" cxnId="{6BD8BF38-B2FF-4FA3-8E72-14B5D858CCE1}">
      <dgm:prSet/>
      <dgm:spPr/>
      <dgm:t>
        <a:bodyPr/>
        <a:lstStyle/>
        <a:p>
          <a:endParaRPr kumimoji="1" lang="ja-JP" altLang="en-US"/>
        </a:p>
      </dgm:t>
    </dgm:pt>
    <dgm:pt modelId="{A911DCB0-0908-4756-B109-0417EDC722B6}" type="parTrans" cxnId="{6BD8BF38-B2FF-4FA3-8E72-14B5D858CCE1}">
      <dgm:prSet/>
      <dgm:spPr/>
      <dgm:t>
        <a:bodyPr/>
        <a:lstStyle/>
        <a:p>
          <a:endParaRPr kumimoji="1" lang="ja-JP" altLang="en-US"/>
        </a:p>
      </dgm:t>
    </dgm:pt>
    <dgm:pt modelId="{74D96056-03FF-488C-A477-630EF60106DD}">
      <dgm:prSet/>
      <dgm:spPr/>
      <dgm:t>
        <a:bodyPr/>
        <a:lstStyle/>
        <a:p>
          <a:r>
            <a:rPr kumimoji="1" lang="ja-JP" altLang="en-US" dirty="0"/>
            <a:t>利用者のリスキリングにおける座学やプログラムでのホワイトボードの板書記載内容を一つ一つ画像記録しているが、記録忘れがあったり資料の整理整頓ができていなく、授業プログラムや支援の積み上げが不足している。</a:t>
          </a:r>
        </a:p>
      </dgm:t>
    </dgm:pt>
    <dgm:pt modelId="{3A527E6D-D82B-48B2-8CAE-3FC36EFE234A}" type="parTrans" cxnId="{3AD0CD38-D803-4BC8-89C2-E213FC3D4E87}">
      <dgm:prSet/>
      <dgm:spPr/>
      <dgm:t>
        <a:bodyPr/>
        <a:lstStyle/>
        <a:p>
          <a:endParaRPr kumimoji="1" lang="ja-JP" altLang="en-US"/>
        </a:p>
      </dgm:t>
    </dgm:pt>
    <dgm:pt modelId="{2A5A198D-C539-4C1F-ADE5-DCE558AE0D48}" type="sibTrans" cxnId="{3AD0CD38-D803-4BC8-89C2-E213FC3D4E87}">
      <dgm:prSet/>
      <dgm:spPr/>
      <dgm:t>
        <a:bodyPr/>
        <a:lstStyle/>
        <a:p>
          <a:endParaRPr kumimoji="1" lang="ja-JP" altLang="en-US"/>
        </a:p>
      </dgm:t>
    </dgm:pt>
    <dgm:pt modelId="{1ABADD00-EDE8-46A9-8F35-C567291F3C38}">
      <dgm:prSet/>
      <dgm:spPr/>
      <dgm:t>
        <a:bodyPr/>
        <a:lstStyle/>
        <a:p>
          <a:r>
            <a:rPr kumimoji="1" lang="ja-JP" altLang="en-US" dirty="0"/>
            <a:t>会議録のメモをその都度パソコンに転記しているため、記録係のとりまとめ時間がかかる。</a:t>
          </a:r>
        </a:p>
      </dgm:t>
    </dgm:pt>
    <dgm:pt modelId="{84CDFD24-B205-4CF0-9D99-D6F1801D1738}" type="parTrans" cxnId="{A65BDDFE-0BA2-4F6D-A5D3-4E1DC63B615E}">
      <dgm:prSet/>
      <dgm:spPr/>
      <dgm:t>
        <a:bodyPr/>
        <a:lstStyle/>
        <a:p>
          <a:endParaRPr kumimoji="1" lang="ja-JP" altLang="en-US"/>
        </a:p>
      </dgm:t>
    </dgm:pt>
    <dgm:pt modelId="{20210E4A-B962-49A1-8C4B-C2A5FC8BFEA9}" type="sibTrans" cxnId="{A65BDDFE-0BA2-4F6D-A5D3-4E1DC63B615E}">
      <dgm:prSet/>
      <dgm:spPr/>
      <dgm:t>
        <a:bodyPr/>
        <a:lstStyle/>
        <a:p>
          <a:endParaRPr kumimoji="1" lang="ja-JP" altLang="en-US"/>
        </a:p>
      </dgm:t>
    </dgm:pt>
    <dgm:pt modelId="{AF9B11D1-DA7C-4191-B969-86C3AFB6425C}">
      <dgm:prSet/>
      <dgm:spPr/>
      <dgm:t>
        <a:bodyPr/>
        <a:lstStyle/>
        <a:p>
          <a:r>
            <a:rPr kumimoji="1" lang="ja-JP" altLang="en-US" dirty="0"/>
            <a:t>オンライン会議も開催しているが、「資料のどの箇所を話しているのか分からない」「情報が正しく伝わらず、手戻りが増えた」「意思疎通に時間がかかる」など、</a:t>
          </a:r>
          <a:r>
            <a:rPr kumimoji="1" lang="en-US" altLang="en-US" dirty="0"/>
            <a:t>Web</a:t>
          </a:r>
          <a:r>
            <a:rPr kumimoji="1" lang="ja-JP" altLang="en-US" dirty="0"/>
            <a:t>会議の理解度に差が</a:t>
          </a:r>
          <a:r>
            <a:rPr kumimoji="1" lang="ja-JP" altLang="en-US"/>
            <a:t>出ている。 </a:t>
          </a:r>
          <a:endParaRPr kumimoji="1" lang="ja-JP" altLang="en-US" dirty="0"/>
        </a:p>
      </dgm:t>
    </dgm:pt>
    <dgm:pt modelId="{010C18CE-64EA-45EC-9AA0-75D4631D2D89}" type="parTrans" cxnId="{573D0A71-4066-4D2A-A39D-D31D31CE3AA1}">
      <dgm:prSet/>
      <dgm:spPr/>
      <dgm:t>
        <a:bodyPr/>
        <a:lstStyle/>
        <a:p>
          <a:endParaRPr kumimoji="1" lang="ja-JP" altLang="en-US"/>
        </a:p>
      </dgm:t>
    </dgm:pt>
    <dgm:pt modelId="{4A45A647-D9CA-40BC-9478-388FF0E001E7}" type="sibTrans" cxnId="{573D0A71-4066-4D2A-A39D-D31D31CE3AA1}">
      <dgm:prSet/>
      <dgm:spPr/>
      <dgm:t>
        <a:bodyPr/>
        <a:lstStyle/>
        <a:p>
          <a:endParaRPr kumimoji="1" lang="ja-JP" altLang="en-US"/>
        </a:p>
      </dgm:t>
    </dgm:pt>
    <dgm:pt modelId="{131949B0-770C-4287-97A6-CB813DAE7500}">
      <dgm:prSet phldrT="[テキスト]"/>
      <dgm:spPr/>
      <dgm:t>
        <a:bodyPr/>
        <a:lstStyle/>
        <a:p>
          <a:endParaRPr kumimoji="1" lang="ja-JP" altLang="en-US" dirty="0"/>
        </a:p>
      </dgm:t>
    </dgm:pt>
    <dgm:pt modelId="{890DAA34-344A-4A1F-B2DC-0308EA0F663F}" type="sibTrans" cxnId="{9D94FC2A-6797-4BE1-B35F-547679F8C5D4}">
      <dgm:prSet/>
      <dgm:spPr/>
      <dgm:t>
        <a:bodyPr/>
        <a:lstStyle/>
        <a:p>
          <a:endParaRPr kumimoji="1" lang="ja-JP" altLang="en-US"/>
        </a:p>
      </dgm:t>
    </dgm:pt>
    <dgm:pt modelId="{BB07E2E2-0EFA-4C7D-A068-D8FABC5F60F0}" type="parTrans" cxnId="{9D94FC2A-6797-4BE1-B35F-547679F8C5D4}">
      <dgm:prSet/>
      <dgm:spPr/>
      <dgm:t>
        <a:bodyPr/>
        <a:lstStyle/>
        <a:p>
          <a:endParaRPr kumimoji="1" lang="ja-JP" altLang="en-US"/>
        </a:p>
      </dgm:t>
    </dgm:pt>
    <dgm:pt modelId="{E5BFC174-E5EA-457F-9C8E-D0F73AE3C364}">
      <dgm:prSet phldrT="[テキスト]"/>
      <dgm:spPr/>
      <dgm:t>
        <a:bodyPr/>
        <a:lstStyle/>
        <a:p>
          <a:r>
            <a:rPr kumimoji="1" lang="ja-JP" altLang="en-US" dirty="0"/>
            <a:t>タブレット導入により支援記録記載業務・リーダー会議スタッフ研修会参加と記録業務の効率化につながった。薄くて軽いため、施設外活動場所でも気軽に持ち運べ、移動中も使いやすい。ペンを使えばメモやノート・画用紙代わりになり、会議や研修会の記録業務も短時間となり、ペーパーレスにもなった。</a:t>
          </a:r>
        </a:p>
      </dgm:t>
    </dgm:pt>
    <dgm:pt modelId="{BF441CAC-CA8C-49DB-A371-BE8270868BB0}" type="parTrans" cxnId="{81FC9C7D-22DB-4D86-91F8-2AF70D5676BC}">
      <dgm:prSet/>
      <dgm:spPr/>
      <dgm:t>
        <a:bodyPr/>
        <a:lstStyle/>
        <a:p>
          <a:endParaRPr kumimoji="1" lang="ja-JP" altLang="en-US"/>
        </a:p>
      </dgm:t>
    </dgm:pt>
    <dgm:pt modelId="{061BF99C-C9A5-4D20-AA51-B1C7FF5170C9}" type="sibTrans" cxnId="{81FC9C7D-22DB-4D86-91F8-2AF70D5676BC}">
      <dgm:prSet/>
      <dgm:spPr/>
      <dgm:t>
        <a:bodyPr/>
        <a:lstStyle/>
        <a:p>
          <a:endParaRPr kumimoji="1" lang="ja-JP" altLang="en-US"/>
        </a:p>
      </dgm:t>
    </dgm:pt>
    <dgm:pt modelId="{DDA79C96-AB51-4BF6-8726-D88BB6749C4A}" type="pres">
      <dgm:prSet presAssocID="{821618D2-C56D-40D4-9B6B-C5B0D5D58690}" presName="Name0" presStyleCnt="0">
        <dgm:presLayoutVars>
          <dgm:dir/>
          <dgm:resizeHandles val="exact"/>
        </dgm:presLayoutVars>
      </dgm:prSet>
      <dgm:spPr/>
      <dgm:t>
        <a:bodyPr/>
        <a:lstStyle/>
        <a:p>
          <a:endParaRPr kumimoji="1" lang="ja-JP" altLang="en-US"/>
        </a:p>
      </dgm:t>
    </dgm:pt>
    <dgm:pt modelId="{200765C9-F806-4819-AEDD-653B61FF6351}" type="pres">
      <dgm:prSet presAssocID="{3F0A14CD-A933-4E72-98A2-6C3093446A2C}" presName="composite" presStyleCnt="0"/>
      <dgm:spPr/>
    </dgm:pt>
    <dgm:pt modelId="{B543B483-3102-4F4E-BB5F-23CBF8BFB008}" type="pres">
      <dgm:prSet presAssocID="{3F0A14CD-A933-4E72-98A2-6C3093446A2C}" presName="imagSh" presStyleLbl="bgImgPlace1" presStyleIdx="0" presStyleCnt="2" custLinFactNeighborX="31198" custLinFactNeighborY="81236"/>
      <dgm:spPr/>
    </dgm:pt>
    <dgm:pt modelId="{E8B2FBBD-25CD-4B84-A7E4-758F95A91263}" type="pres">
      <dgm:prSet presAssocID="{3F0A14CD-A933-4E72-98A2-6C3093446A2C}" presName="txNode" presStyleLbl="node1" presStyleIdx="0" presStyleCnt="2" custScaleX="103789" custScaleY="124351" custLinFactNeighborX="-11850" custLinFactNeighborY="-49126">
        <dgm:presLayoutVars>
          <dgm:bulletEnabled val="1"/>
        </dgm:presLayoutVars>
      </dgm:prSet>
      <dgm:spPr/>
      <dgm:t>
        <a:bodyPr/>
        <a:lstStyle/>
        <a:p>
          <a:endParaRPr kumimoji="1" lang="ja-JP" altLang="en-US"/>
        </a:p>
      </dgm:t>
    </dgm:pt>
    <dgm:pt modelId="{D0A50A51-E480-4A7F-B10C-F4B1D90D2CCB}" type="pres">
      <dgm:prSet presAssocID="{29139FF9-0DA1-4B62-83CE-4FCB218D6DBE}" presName="sibTrans" presStyleLbl="sibTrans2D1" presStyleIdx="0" presStyleCnt="1" custLinFactNeighborX="-85184" custLinFactNeighborY="-45597"/>
      <dgm:spPr/>
      <dgm:t>
        <a:bodyPr/>
        <a:lstStyle/>
        <a:p>
          <a:endParaRPr kumimoji="1" lang="ja-JP" altLang="en-US"/>
        </a:p>
      </dgm:t>
    </dgm:pt>
    <dgm:pt modelId="{1CFC19CD-2C1F-407F-84F8-E5F32467D2CF}" type="pres">
      <dgm:prSet presAssocID="{29139FF9-0DA1-4B62-83CE-4FCB218D6DBE}" presName="connTx" presStyleLbl="sibTrans2D1" presStyleIdx="0" presStyleCnt="1"/>
      <dgm:spPr/>
      <dgm:t>
        <a:bodyPr/>
        <a:lstStyle/>
        <a:p>
          <a:endParaRPr kumimoji="1" lang="ja-JP" altLang="en-US"/>
        </a:p>
      </dgm:t>
    </dgm:pt>
    <dgm:pt modelId="{1D2D8CD7-F6F5-4DEA-AA5E-8E4604D88770}" type="pres">
      <dgm:prSet presAssocID="{1BA8009B-D2F0-45C8-BCF8-44C61A82EF54}" presName="composite" presStyleCnt="0"/>
      <dgm:spPr/>
    </dgm:pt>
    <dgm:pt modelId="{1B4C9A90-85FB-4C4E-A908-7B088FE1B0F9}" type="pres">
      <dgm:prSet presAssocID="{1BA8009B-D2F0-45C8-BCF8-44C61A82EF54}" presName="imagSh" presStyleLbl="bgImgPlace1" presStyleIdx="1" presStyleCnt="2" custLinFactNeighborX="5562" custLinFactNeighborY="59829"/>
      <dgm:spPr/>
    </dgm:pt>
    <dgm:pt modelId="{B6249A9B-2AB2-4AE3-BE68-3D8A3217ADD7}" type="pres">
      <dgm:prSet presAssocID="{1BA8009B-D2F0-45C8-BCF8-44C61A82EF54}" presName="txNode" presStyleLbl="node1" presStyleIdx="1" presStyleCnt="2" custScaleY="126512" custLinFactNeighborX="-23498" custLinFactNeighborY="-49400">
        <dgm:presLayoutVars>
          <dgm:bulletEnabled val="1"/>
        </dgm:presLayoutVars>
      </dgm:prSet>
      <dgm:spPr/>
      <dgm:t>
        <a:bodyPr/>
        <a:lstStyle/>
        <a:p>
          <a:endParaRPr kumimoji="1" lang="ja-JP" altLang="en-US"/>
        </a:p>
      </dgm:t>
    </dgm:pt>
  </dgm:ptLst>
  <dgm:cxnLst>
    <dgm:cxn modelId="{563BFFBE-18BF-4DFE-87EB-230D3F39ED89}" type="presOf" srcId="{1BA8009B-D2F0-45C8-BCF8-44C61A82EF54}" destId="{B6249A9B-2AB2-4AE3-BE68-3D8A3217ADD7}" srcOrd="0" destOrd="0" presId="urn:microsoft.com/office/officeart/2005/8/layout/hProcess10"/>
    <dgm:cxn modelId="{EA240A1F-3AEE-4537-B654-462E6D724ED6}" srcId="{821618D2-C56D-40D4-9B6B-C5B0D5D58690}" destId="{1BA8009B-D2F0-45C8-BCF8-44C61A82EF54}" srcOrd="1" destOrd="0" parTransId="{30D958CD-B6D1-4C5A-83D3-7964132E9568}" sibTransId="{9EE8AA72-B948-49A9-AD62-46AA706938F1}"/>
    <dgm:cxn modelId="{81FC9C7D-22DB-4D86-91F8-2AF70D5676BC}" srcId="{1BA8009B-D2F0-45C8-BCF8-44C61A82EF54}" destId="{E5BFC174-E5EA-457F-9C8E-D0F73AE3C364}" srcOrd="1" destOrd="0" parTransId="{BF441CAC-CA8C-49DB-A371-BE8270868BB0}" sibTransId="{061BF99C-C9A5-4D20-AA51-B1C7FF5170C9}"/>
    <dgm:cxn modelId="{58D0DD6A-3140-4E8F-BD0A-E54547611C7D}" type="presOf" srcId="{29139FF9-0DA1-4B62-83CE-4FCB218D6DBE}" destId="{1CFC19CD-2C1F-407F-84F8-E5F32467D2CF}" srcOrd="1" destOrd="0" presId="urn:microsoft.com/office/officeart/2005/8/layout/hProcess10"/>
    <dgm:cxn modelId="{A65BDDFE-0BA2-4F6D-A5D3-4E1DC63B615E}" srcId="{3F0A14CD-A933-4E72-98A2-6C3093446A2C}" destId="{1ABADD00-EDE8-46A9-8F35-C567291F3C38}" srcOrd="1" destOrd="0" parTransId="{84CDFD24-B205-4CF0-9D99-D6F1801D1738}" sibTransId="{20210E4A-B962-49A1-8C4B-C2A5FC8BFEA9}"/>
    <dgm:cxn modelId="{75E91E1F-7E16-4269-89F3-C33965BCF8D3}" type="presOf" srcId="{74D96056-03FF-488C-A477-630EF60106DD}" destId="{E8B2FBBD-25CD-4B84-A7E4-758F95A91263}" srcOrd="0" destOrd="1" presId="urn:microsoft.com/office/officeart/2005/8/layout/hProcess10"/>
    <dgm:cxn modelId="{ED192AD6-0239-491A-AC6D-EDB79D7743D0}" type="presOf" srcId="{821618D2-C56D-40D4-9B6B-C5B0D5D58690}" destId="{DDA79C96-AB51-4BF6-8726-D88BB6749C4A}" srcOrd="0" destOrd="0" presId="urn:microsoft.com/office/officeart/2005/8/layout/hProcess10"/>
    <dgm:cxn modelId="{3AD0CD38-D803-4BC8-89C2-E213FC3D4E87}" srcId="{3F0A14CD-A933-4E72-98A2-6C3093446A2C}" destId="{74D96056-03FF-488C-A477-630EF60106DD}" srcOrd="0" destOrd="0" parTransId="{3A527E6D-D82B-48B2-8CAE-3FC36EFE234A}" sibTransId="{2A5A198D-C539-4C1F-ADE5-DCE558AE0D48}"/>
    <dgm:cxn modelId="{1B6A4FE0-C9E8-4799-8540-5EA853CFB49F}" type="presOf" srcId="{44267845-856B-4198-82CA-FD35EEEB1CED}" destId="{B6249A9B-2AB2-4AE3-BE68-3D8A3217ADD7}" srcOrd="0" destOrd="1" presId="urn:microsoft.com/office/officeart/2005/8/layout/hProcess10"/>
    <dgm:cxn modelId="{368333F1-218C-474B-9F39-4FE345835966}" type="presOf" srcId="{1ABADD00-EDE8-46A9-8F35-C567291F3C38}" destId="{E8B2FBBD-25CD-4B84-A7E4-758F95A91263}" srcOrd="0" destOrd="2" presId="urn:microsoft.com/office/officeart/2005/8/layout/hProcess10"/>
    <dgm:cxn modelId="{4D4DBF6B-E3E2-48AB-BCDE-93643C323560}" type="presOf" srcId="{29139FF9-0DA1-4B62-83CE-4FCB218D6DBE}" destId="{D0A50A51-E480-4A7F-B10C-F4B1D90D2CCB}" srcOrd="0" destOrd="0" presId="urn:microsoft.com/office/officeart/2005/8/layout/hProcess10"/>
    <dgm:cxn modelId="{2FE0AA0C-22D1-4438-9D16-5F2E301146D3}" type="presOf" srcId="{3F0A14CD-A933-4E72-98A2-6C3093446A2C}" destId="{E8B2FBBD-25CD-4B84-A7E4-758F95A91263}" srcOrd="0" destOrd="0" presId="urn:microsoft.com/office/officeart/2005/8/layout/hProcess10"/>
    <dgm:cxn modelId="{52DF8509-1F60-49E8-B01A-ECFD6BB29CB1}" type="presOf" srcId="{131949B0-770C-4287-97A6-CB813DAE7500}" destId="{E8B2FBBD-25CD-4B84-A7E4-758F95A91263}" srcOrd="0" destOrd="4" presId="urn:microsoft.com/office/officeart/2005/8/layout/hProcess10"/>
    <dgm:cxn modelId="{D659E49F-E759-49D9-B2AF-1C1C9EEBB1FD}" type="presOf" srcId="{AF9B11D1-DA7C-4191-B969-86C3AFB6425C}" destId="{E8B2FBBD-25CD-4B84-A7E4-758F95A91263}" srcOrd="0" destOrd="3" presId="urn:microsoft.com/office/officeart/2005/8/layout/hProcess10"/>
    <dgm:cxn modelId="{47071861-F867-44CB-A5AB-95502A7EECF6}" type="presOf" srcId="{4C466AB7-D76E-4DF5-A0BC-2FF21C69DB05}" destId="{B6249A9B-2AB2-4AE3-BE68-3D8A3217ADD7}" srcOrd="0" destOrd="3" presId="urn:microsoft.com/office/officeart/2005/8/layout/hProcess10"/>
    <dgm:cxn modelId="{6BD8BF38-B2FF-4FA3-8E72-14B5D858CCE1}" srcId="{1BA8009B-D2F0-45C8-BCF8-44C61A82EF54}" destId="{4C466AB7-D76E-4DF5-A0BC-2FF21C69DB05}" srcOrd="2" destOrd="0" parTransId="{A911DCB0-0908-4756-B109-0417EDC722B6}" sibTransId="{3FCBC102-B767-41B5-99DF-C80AF442C2D5}"/>
    <dgm:cxn modelId="{573D0A71-4066-4D2A-A39D-D31D31CE3AA1}" srcId="{3F0A14CD-A933-4E72-98A2-6C3093446A2C}" destId="{AF9B11D1-DA7C-4191-B969-86C3AFB6425C}" srcOrd="2" destOrd="0" parTransId="{010C18CE-64EA-45EC-9AA0-75D4631D2D89}" sibTransId="{4A45A647-D9CA-40BC-9478-388FF0E001E7}"/>
    <dgm:cxn modelId="{A3454D0B-63D3-49CB-A26B-56E7BFCC9A04}" type="presOf" srcId="{E5BFC174-E5EA-457F-9C8E-D0F73AE3C364}" destId="{B6249A9B-2AB2-4AE3-BE68-3D8A3217ADD7}" srcOrd="0" destOrd="2" presId="urn:microsoft.com/office/officeart/2005/8/layout/hProcess10"/>
    <dgm:cxn modelId="{9D94FC2A-6797-4BE1-B35F-547679F8C5D4}" srcId="{3F0A14CD-A933-4E72-98A2-6C3093446A2C}" destId="{131949B0-770C-4287-97A6-CB813DAE7500}" srcOrd="3" destOrd="0" parTransId="{BB07E2E2-0EFA-4C7D-A068-D8FABC5F60F0}" sibTransId="{890DAA34-344A-4A1F-B2DC-0308EA0F663F}"/>
    <dgm:cxn modelId="{638BA530-CA8F-4E2E-B1C7-4E5C05044CC8}" srcId="{821618D2-C56D-40D4-9B6B-C5B0D5D58690}" destId="{3F0A14CD-A933-4E72-98A2-6C3093446A2C}" srcOrd="0" destOrd="0" parTransId="{EE844622-DED4-4CF7-B158-26ED53FF354C}" sibTransId="{29139FF9-0DA1-4B62-83CE-4FCB218D6DBE}"/>
    <dgm:cxn modelId="{68148EAE-B528-4345-9A89-5ED3E71BF9AA}" srcId="{1BA8009B-D2F0-45C8-BCF8-44C61A82EF54}" destId="{44267845-856B-4198-82CA-FD35EEEB1CED}" srcOrd="0" destOrd="0" parTransId="{677E41B6-CBB9-4FD1-BB40-20FFBB5379CF}" sibTransId="{E2614F8F-3119-42D8-8592-2E5ED4AE58CA}"/>
    <dgm:cxn modelId="{F92F6A2B-E372-41A4-9BE5-848F10EDA255}" type="presParOf" srcId="{DDA79C96-AB51-4BF6-8726-D88BB6749C4A}" destId="{200765C9-F806-4819-AEDD-653B61FF6351}" srcOrd="0" destOrd="0" presId="urn:microsoft.com/office/officeart/2005/8/layout/hProcess10"/>
    <dgm:cxn modelId="{24ECE0C0-7FA9-4C83-A923-56215B133C9E}" type="presParOf" srcId="{200765C9-F806-4819-AEDD-653B61FF6351}" destId="{B543B483-3102-4F4E-BB5F-23CBF8BFB008}" srcOrd="0" destOrd="0" presId="urn:microsoft.com/office/officeart/2005/8/layout/hProcess10"/>
    <dgm:cxn modelId="{59F700A6-BB1B-4FD0-8578-C82530806881}" type="presParOf" srcId="{200765C9-F806-4819-AEDD-653B61FF6351}" destId="{E8B2FBBD-25CD-4B84-A7E4-758F95A91263}" srcOrd="1" destOrd="0" presId="urn:microsoft.com/office/officeart/2005/8/layout/hProcess10"/>
    <dgm:cxn modelId="{A212CB99-1680-43EB-B688-7DB2EDAA0E36}" type="presParOf" srcId="{DDA79C96-AB51-4BF6-8726-D88BB6749C4A}" destId="{D0A50A51-E480-4A7F-B10C-F4B1D90D2CCB}" srcOrd="1" destOrd="0" presId="urn:microsoft.com/office/officeart/2005/8/layout/hProcess10"/>
    <dgm:cxn modelId="{05A55153-8004-4FE6-899D-219F960D520B}" type="presParOf" srcId="{D0A50A51-E480-4A7F-B10C-F4B1D90D2CCB}" destId="{1CFC19CD-2C1F-407F-84F8-E5F32467D2CF}" srcOrd="0" destOrd="0" presId="urn:microsoft.com/office/officeart/2005/8/layout/hProcess10"/>
    <dgm:cxn modelId="{CE5DF3D8-24DE-451F-8899-AB8DA9A883F2}" type="presParOf" srcId="{DDA79C96-AB51-4BF6-8726-D88BB6749C4A}" destId="{1D2D8CD7-F6F5-4DEA-AA5E-8E4604D88770}" srcOrd="2" destOrd="0" presId="urn:microsoft.com/office/officeart/2005/8/layout/hProcess10"/>
    <dgm:cxn modelId="{DF171CD1-8C79-4C97-98BF-3A6375C68A14}" type="presParOf" srcId="{1D2D8CD7-F6F5-4DEA-AA5E-8E4604D88770}" destId="{1B4C9A90-85FB-4C4E-A908-7B088FE1B0F9}" srcOrd="0" destOrd="0" presId="urn:microsoft.com/office/officeart/2005/8/layout/hProcess10"/>
    <dgm:cxn modelId="{09E3B500-F930-4CAF-95A4-FA9A99CAD20C}" type="presParOf" srcId="{1D2D8CD7-F6F5-4DEA-AA5E-8E4604D88770}" destId="{B6249A9B-2AB2-4AE3-BE68-3D8A3217ADD7}"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0769B8DE-D630-4A07-B8C1-A12105C3953A}">
      <dgm:prSet phldrT="[テキスト]" custT="1"/>
      <dgm:spPr/>
      <dgm:t>
        <a:bodyPr/>
        <a:lstStyle/>
        <a:p>
          <a:r>
            <a:rPr kumimoji="1" lang="ja-JP" altLang="en-US" sz="1600" dirty="0"/>
            <a:t>業務効率化のステップ</a:t>
          </a:r>
        </a:p>
      </dgm:t>
    </dgm:pt>
    <dgm:pt modelId="{F978C5CA-E6ED-40E0-A92F-E0038E388964}" type="parTrans" cxnId="{80076F7D-37BA-4D6E-96C8-016F337AF86E}">
      <dgm:prSet/>
      <dgm:spPr/>
      <dgm:t>
        <a:bodyPr/>
        <a:lstStyle/>
        <a:p>
          <a:endParaRPr kumimoji="1" lang="ja-JP" altLang="en-US"/>
        </a:p>
      </dgm:t>
    </dgm:pt>
    <dgm:pt modelId="{109DA740-B204-4183-8504-06BB5C1B2853}" type="sibTrans" cxnId="{80076F7D-37BA-4D6E-96C8-016F337AF86E}">
      <dgm:prSet/>
      <dgm:spPr/>
      <dgm:t>
        <a:bodyPr/>
        <a:lstStyle/>
        <a:p>
          <a:endParaRPr kumimoji="1" lang="ja-JP" altLang="en-US"/>
        </a:p>
      </dgm:t>
    </dgm:pt>
    <dgm:pt modelId="{BCFD4737-D0F5-43A6-B98D-599575EB4E54}">
      <dgm:prSet phldrT="[テキスト]" custT="1"/>
      <dgm:spPr/>
      <dgm:t>
        <a:bodyPr/>
        <a:lstStyle/>
        <a:p>
          <a:r>
            <a:rPr kumimoji="1" lang="ja-JP" altLang="en-US" sz="1600" dirty="0"/>
            <a:t>①職員のデスクワークを精査し、現状把握した。その結果、法人全体会議、他事業所との会議、研修時の移動やプログラム時の機材準備に無駄な時間が発生していることが判明した。</a:t>
          </a:r>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D4403891-E9ED-421A-A3CD-A05068C55E6A}">
      <dgm:prSet phldrT="[テキスト]" custT="1"/>
      <dgm:spPr/>
      <dgm:t>
        <a:bodyPr/>
        <a:lstStyle/>
        <a:p>
          <a:r>
            <a:rPr kumimoji="1" lang="ja-JP" altLang="en-US" sz="1600" dirty="0"/>
            <a:t>③対策として運搬し易いタブレットの導入、事象所外とのコミュニケーション強化とプログラムに活用できる電子黒板を採用した。</a:t>
          </a:r>
        </a:p>
      </dgm:t>
    </dgm:pt>
    <dgm:pt modelId="{C277BDEE-8F47-4896-9F01-BABA59C46DFA}" type="parTrans" cxnId="{40B0705F-A1FE-48FD-8CE3-97AB710D21ED}">
      <dgm:prSet/>
      <dgm:spPr/>
      <dgm:t>
        <a:bodyPr/>
        <a:lstStyle/>
        <a:p>
          <a:endParaRPr kumimoji="1" lang="ja-JP" altLang="en-US"/>
        </a:p>
      </dgm:t>
    </dgm:pt>
    <dgm:pt modelId="{9E6BD66C-2253-46C8-A81C-3767F285B01C}" type="sibTrans" cxnId="{40B0705F-A1FE-48FD-8CE3-97AB710D21ED}">
      <dgm:prSet/>
      <dgm:spPr/>
      <dgm:t>
        <a:bodyPr/>
        <a:lstStyle/>
        <a:p>
          <a:endParaRPr kumimoji="1" lang="ja-JP" altLang="en-US"/>
        </a:p>
      </dgm:t>
    </dgm:pt>
    <dgm:pt modelId="{5C2602EE-6972-4F6A-8AC5-5CB746148CDE}">
      <dgm:prSet phldrT="[テキスト]" custT="1"/>
      <dgm:spPr/>
      <dgm:t>
        <a:bodyPr/>
        <a:lstStyle/>
        <a:p>
          <a:r>
            <a:rPr kumimoji="1" lang="ja-JP" altLang="en-US" sz="1600" dirty="0"/>
            <a:t>④これらの推進にあたっては、</a:t>
          </a:r>
          <a:r>
            <a:rPr kumimoji="1" lang="en-US" altLang="en-US" sz="1600" dirty="0"/>
            <a:t>ICT</a:t>
          </a:r>
          <a:r>
            <a:rPr kumimoji="1" lang="ja-JP" altLang="en-US" sz="1600" dirty="0"/>
            <a:t>ツールの最新情報の調査と技術動向、福祉に関係する</a:t>
          </a:r>
          <a:r>
            <a:rPr kumimoji="1" lang="en-US" altLang="en-US" sz="1600" dirty="0"/>
            <a:t>IT</a:t>
          </a:r>
          <a:r>
            <a:rPr kumimoji="1" lang="ja-JP" altLang="en-US" sz="1600" dirty="0"/>
            <a:t>の情報入手に務めた。調査には主にインターネット検索（福祉・医療等の専門情報）を利用した。</a:t>
          </a:r>
        </a:p>
      </dgm:t>
    </dgm:pt>
    <dgm:pt modelId="{4D6C8BC5-258C-454A-948E-D30C3784A2E8}" type="parTrans" cxnId="{16B04B42-A7E0-461D-9FB1-54F7A565CF30}">
      <dgm:prSet/>
      <dgm:spPr/>
      <dgm:t>
        <a:bodyPr/>
        <a:lstStyle/>
        <a:p>
          <a:endParaRPr kumimoji="1" lang="ja-JP" altLang="en-US"/>
        </a:p>
      </dgm:t>
    </dgm:pt>
    <dgm:pt modelId="{F9ACD95E-D767-4A78-94B0-6B1FCD44ED57}" type="sibTrans" cxnId="{16B04B42-A7E0-461D-9FB1-54F7A565CF30}">
      <dgm:prSet/>
      <dgm:spPr/>
      <dgm:t>
        <a:bodyPr/>
        <a:lstStyle/>
        <a:p>
          <a:endParaRPr kumimoji="1" lang="ja-JP" altLang="en-US"/>
        </a:p>
      </dgm:t>
    </dgm:pt>
    <dgm:pt modelId="{1D0CBFCC-A2E3-4C56-A71A-FAAD3B2F754F}">
      <dgm:prSet phldrT="[テキスト]" custT="1"/>
      <dgm:spPr/>
      <dgm:t>
        <a:bodyPr/>
        <a:lstStyle/>
        <a:p>
          <a:r>
            <a:rPr kumimoji="1" lang="ja-JP" altLang="en-US" sz="1600" dirty="0"/>
            <a:t>②無駄な時間としては、会議の際の職員の移動、プログラム時のホワイトボードやプロジェクターの準備、プログラム後にホワイトボードに記載した内容の</a:t>
          </a:r>
          <a:r>
            <a:rPr kumimoji="1" lang="en-US" altLang="ja-JP" sz="1600" dirty="0"/>
            <a:t>PC</a:t>
          </a:r>
          <a:r>
            <a:rPr kumimoji="1" lang="ja-JP" altLang="en-US" sz="1600" dirty="0"/>
            <a:t>への転写等であった。</a:t>
          </a:r>
        </a:p>
      </dgm:t>
    </dgm:pt>
    <dgm:pt modelId="{69E0F890-7803-48E2-B0EF-2F3E562C5529}" type="parTrans" cxnId="{31928374-766D-4A12-8957-964D63BDAC72}">
      <dgm:prSet/>
      <dgm:spPr/>
      <dgm:t>
        <a:bodyPr/>
        <a:lstStyle/>
        <a:p>
          <a:endParaRPr kumimoji="1" lang="ja-JP" altLang="en-US"/>
        </a:p>
      </dgm:t>
    </dgm:pt>
    <dgm:pt modelId="{24DD5DA1-6C06-469E-A5B8-E2C86A557AFF}" type="sibTrans" cxnId="{31928374-766D-4A12-8957-964D63BDAC72}">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00D8EB19-8146-4C27-AD54-BE6F892B4C87}" type="pres">
      <dgm:prSet presAssocID="{0769B8DE-D630-4A07-B8C1-A12105C3953A}" presName="parentText" presStyleLbl="node1" presStyleIdx="0" presStyleCnt="1" custAng="10800000" custFlipVert="1" custScaleX="112461" custScaleY="183591" custLinFactY="-13987" custLinFactNeighborX="-37703" custLinFactNeighborY="-100000">
        <dgm:presLayoutVars>
          <dgm:chMax val="0"/>
          <dgm:bulletEnabled val="1"/>
        </dgm:presLayoutVars>
      </dgm:prSet>
      <dgm:spPr/>
      <dgm:t>
        <a:bodyPr/>
        <a:lstStyle/>
        <a:p>
          <a:endParaRPr kumimoji="1" lang="ja-JP" altLang="en-US"/>
        </a:p>
      </dgm:t>
    </dgm:pt>
    <dgm:pt modelId="{6F15B529-28CF-489F-B3A5-5795B0CC531E}" type="pres">
      <dgm:prSet presAssocID="{0769B8DE-D630-4A07-B8C1-A12105C3953A}" presName="childText" presStyleLbl="revTx" presStyleIdx="0" presStyleCnt="1" custScaleY="123828" custLinFactNeighborX="-343" custLinFactNeighborY="3638">
        <dgm:presLayoutVars>
          <dgm:bulletEnabled val="1"/>
        </dgm:presLayoutVars>
      </dgm:prSet>
      <dgm:spPr/>
      <dgm:t>
        <a:bodyPr/>
        <a:lstStyle/>
        <a:p>
          <a:endParaRPr kumimoji="1" lang="ja-JP" altLang="en-US"/>
        </a:p>
      </dgm:t>
    </dgm:pt>
  </dgm:ptLst>
  <dgm:cxnLst>
    <dgm:cxn modelId="{31928374-766D-4A12-8957-964D63BDAC72}" srcId="{0769B8DE-D630-4A07-B8C1-A12105C3953A}" destId="{1D0CBFCC-A2E3-4C56-A71A-FAAD3B2F754F}" srcOrd="1" destOrd="0" parTransId="{69E0F890-7803-48E2-B0EF-2F3E562C5529}" sibTransId="{24DD5DA1-6C06-469E-A5B8-E2C86A557AFF}"/>
    <dgm:cxn modelId="{14DB8872-128B-4F6A-AD8D-2C9FAE949E19}" type="presOf" srcId="{5C2602EE-6972-4F6A-8AC5-5CB746148CDE}" destId="{6F15B529-28CF-489F-B3A5-5795B0CC531E}" srcOrd="0" destOrd="3" presId="urn:microsoft.com/office/officeart/2005/8/layout/vList2"/>
    <dgm:cxn modelId="{16B04B42-A7E0-461D-9FB1-54F7A565CF30}" srcId="{0769B8DE-D630-4A07-B8C1-A12105C3953A}" destId="{5C2602EE-6972-4F6A-8AC5-5CB746148CDE}" srcOrd="3" destOrd="0" parTransId="{4D6C8BC5-258C-454A-948E-D30C3784A2E8}" sibTransId="{F9ACD95E-D767-4A78-94B0-6B1FCD44ED57}"/>
    <dgm:cxn modelId="{CBFA0FF2-2BAA-4BA9-AE94-05F0927303E0}" type="presOf" srcId="{BCFD4737-D0F5-43A6-B98D-599575EB4E54}" destId="{6F15B529-28CF-489F-B3A5-5795B0CC531E}" srcOrd="0" destOrd="0" presId="urn:microsoft.com/office/officeart/2005/8/layout/vList2"/>
    <dgm:cxn modelId="{D8BDDF36-EB59-4AC6-9B36-1D9F9391C76C}" type="presOf" srcId="{1D0CBFCC-A2E3-4C56-A71A-FAAD3B2F754F}" destId="{6F15B529-28CF-489F-B3A5-5795B0CC531E}" srcOrd="0" destOrd="1" presId="urn:microsoft.com/office/officeart/2005/8/layout/vList2"/>
    <dgm:cxn modelId="{D422F453-E5A0-43DE-9BDA-9A4DC9B2C3F3}" srcId="{0769B8DE-D630-4A07-B8C1-A12105C3953A}" destId="{BCFD4737-D0F5-43A6-B98D-599575EB4E54}" srcOrd="0" destOrd="0" parTransId="{5413C7F1-F49A-49D8-8A57-FBA7316A8295}" sibTransId="{48CA7F9B-4FE8-48D6-B8E0-FD1FBA7D8CEC}"/>
    <dgm:cxn modelId="{80076F7D-37BA-4D6E-96C8-016F337AF86E}" srcId="{2391C9EE-13E5-4077-AE07-8E6A8B8E3B15}" destId="{0769B8DE-D630-4A07-B8C1-A12105C3953A}" srcOrd="0" destOrd="0" parTransId="{F978C5CA-E6ED-40E0-A92F-E0038E388964}" sibTransId="{109DA740-B204-4183-8504-06BB5C1B2853}"/>
    <dgm:cxn modelId="{B5577EBE-D74B-43C0-AD09-ADCEDC395786}" type="presOf" srcId="{D4403891-E9ED-421A-A3CD-A05068C55E6A}" destId="{6F15B529-28CF-489F-B3A5-5795B0CC531E}" srcOrd="0" destOrd="2" presId="urn:microsoft.com/office/officeart/2005/8/layout/vList2"/>
    <dgm:cxn modelId="{250CDECD-DD96-4F6F-8C52-64E072AE6A9D}" type="presOf" srcId="{0769B8DE-D630-4A07-B8C1-A12105C3953A}" destId="{00D8EB19-8146-4C27-AD54-BE6F892B4C87}" srcOrd="0" destOrd="0" presId="urn:microsoft.com/office/officeart/2005/8/layout/vList2"/>
    <dgm:cxn modelId="{40B0705F-A1FE-48FD-8CE3-97AB710D21ED}" srcId="{0769B8DE-D630-4A07-B8C1-A12105C3953A}" destId="{D4403891-E9ED-421A-A3CD-A05068C55E6A}" srcOrd="2" destOrd="0" parTransId="{C277BDEE-8F47-4896-9F01-BABA59C46DFA}" sibTransId="{9E6BD66C-2253-46C8-A81C-3767F285B01C}"/>
    <dgm:cxn modelId="{D77C267A-A48F-48D4-9421-DD638FADD7BA}" type="presOf" srcId="{2391C9EE-13E5-4077-AE07-8E6A8B8E3B15}" destId="{2DB1633E-67E6-48F1-BFBC-A317C8B26876}" srcOrd="0" destOrd="0" presId="urn:microsoft.com/office/officeart/2005/8/layout/vList2"/>
    <dgm:cxn modelId="{18F2A1D3-A678-48DA-96F3-10CFA4667F21}" type="presParOf" srcId="{2DB1633E-67E6-48F1-BFBC-A317C8B26876}" destId="{00D8EB19-8146-4C27-AD54-BE6F892B4C87}" srcOrd="0" destOrd="0" presId="urn:microsoft.com/office/officeart/2005/8/layout/vList2"/>
    <dgm:cxn modelId="{DB62C186-3300-4A47-85DD-C0CCFDF34055}" type="presParOf" srcId="{2DB1633E-67E6-48F1-BFBC-A317C8B26876}" destId="{6F15B529-28CF-489F-B3A5-5795B0CC531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91C9EE-13E5-4077-AE07-8E6A8B8E3B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BCFD4737-D0F5-43A6-B98D-599575EB4E54}">
      <dgm:prSet phldrT="[テキスト]" custT="1"/>
      <dgm:spPr/>
      <dgm:t>
        <a:bodyPr/>
        <a:lstStyle/>
        <a:p>
          <a:r>
            <a:rPr kumimoji="1" lang="en-US" altLang="ja-JP" sz="2000" dirty="0"/>
            <a:t>【</a:t>
          </a:r>
          <a:r>
            <a:rPr kumimoji="1" lang="ja-JP" altLang="en-US" sz="2000" dirty="0"/>
            <a:t>良かった点</a:t>
          </a:r>
          <a:r>
            <a:rPr kumimoji="1" lang="en-US" altLang="ja-JP" sz="2000" dirty="0"/>
            <a:t>】</a:t>
          </a:r>
          <a:endParaRPr kumimoji="1" lang="ja-JP" altLang="en-US" sz="2000" dirty="0"/>
        </a:p>
      </dgm:t>
    </dgm:pt>
    <dgm:pt modelId="{5413C7F1-F49A-49D8-8A57-FBA7316A8295}" type="parTrans" cxnId="{D422F453-E5A0-43DE-9BDA-9A4DC9B2C3F3}">
      <dgm:prSet/>
      <dgm:spPr/>
      <dgm:t>
        <a:bodyPr/>
        <a:lstStyle/>
        <a:p>
          <a:endParaRPr kumimoji="1" lang="ja-JP" altLang="en-US"/>
        </a:p>
      </dgm:t>
    </dgm:pt>
    <dgm:pt modelId="{48CA7F9B-4FE8-48D6-B8E0-FD1FBA7D8CEC}" type="sibTrans" cxnId="{D422F453-E5A0-43DE-9BDA-9A4DC9B2C3F3}">
      <dgm:prSet/>
      <dgm:spPr/>
      <dgm:t>
        <a:bodyPr/>
        <a:lstStyle/>
        <a:p>
          <a:endParaRPr kumimoji="1" lang="ja-JP" altLang="en-US"/>
        </a:p>
      </dgm:t>
    </dgm:pt>
    <dgm:pt modelId="{12AC54F3-853C-479D-9BBF-7BB9190DD3E9}">
      <dgm:prSet phldrT="[テキスト]" custT="1"/>
      <dgm:spPr/>
      <dgm:t>
        <a:bodyPr/>
        <a:lstStyle/>
        <a:p>
          <a:r>
            <a:rPr kumimoji="1" lang="en-US" altLang="ja-JP" sz="2000" dirty="0"/>
            <a:t>【</a:t>
          </a:r>
          <a:r>
            <a:rPr kumimoji="1" lang="ja-JP" altLang="en-US" sz="2000" dirty="0"/>
            <a:t>今後の課題</a:t>
          </a:r>
          <a:r>
            <a:rPr kumimoji="1" lang="en-US" altLang="ja-JP" sz="2000" dirty="0"/>
            <a:t>】</a:t>
          </a:r>
          <a:endParaRPr kumimoji="1" lang="ja-JP" altLang="en-US" sz="2000" dirty="0"/>
        </a:p>
      </dgm:t>
    </dgm:pt>
    <dgm:pt modelId="{EFD43615-9006-4584-82F1-C7348F392CCD}" type="parTrans" cxnId="{26D6F414-0C6E-47E4-A5F2-8E761B67F150}">
      <dgm:prSet/>
      <dgm:spPr/>
      <dgm:t>
        <a:bodyPr/>
        <a:lstStyle/>
        <a:p>
          <a:endParaRPr kumimoji="1" lang="ja-JP" altLang="en-US"/>
        </a:p>
      </dgm:t>
    </dgm:pt>
    <dgm:pt modelId="{C010BA5B-8143-44B4-A069-6F2762F7C575}" type="sibTrans" cxnId="{26D6F414-0C6E-47E4-A5F2-8E761B67F150}">
      <dgm:prSet/>
      <dgm:spPr/>
      <dgm:t>
        <a:bodyPr/>
        <a:lstStyle/>
        <a:p>
          <a:endParaRPr kumimoji="1" lang="ja-JP" altLang="en-US"/>
        </a:p>
      </dgm:t>
    </dgm:pt>
    <dgm:pt modelId="{00A983EB-81F7-4640-9E1C-F78FE36C5D79}">
      <dgm:prSet phldrT="[テキスト]" custT="1"/>
      <dgm:spPr/>
      <dgm:t>
        <a:bodyPr/>
        <a:lstStyle/>
        <a:p>
          <a:endParaRPr kumimoji="1" lang="ja-JP" altLang="en-US" sz="2000" dirty="0"/>
        </a:p>
      </dgm:t>
    </dgm:pt>
    <dgm:pt modelId="{AFFA4190-8B35-4B2A-BBB1-374A147F74A9}" type="parTrans" cxnId="{3877045B-0802-4885-A36B-B32E4678EBBC}">
      <dgm:prSet/>
      <dgm:spPr/>
      <dgm:t>
        <a:bodyPr/>
        <a:lstStyle/>
        <a:p>
          <a:endParaRPr kumimoji="1" lang="ja-JP" altLang="en-US"/>
        </a:p>
      </dgm:t>
    </dgm:pt>
    <dgm:pt modelId="{06473FF7-62B2-473A-BC4F-BA48BDAFFFCB}" type="sibTrans" cxnId="{3877045B-0802-4885-A36B-B32E4678EBBC}">
      <dgm:prSet/>
      <dgm:spPr/>
      <dgm:t>
        <a:bodyPr/>
        <a:lstStyle/>
        <a:p>
          <a:endParaRPr kumimoji="1" lang="ja-JP" altLang="en-US"/>
        </a:p>
      </dgm:t>
    </dgm:pt>
    <dgm:pt modelId="{45BC40F5-D94E-4EFD-BFC0-B6B51F0E5015}">
      <dgm:prSet phldrT="[テキスト]" custT="1"/>
      <dgm:spPr/>
      <dgm:t>
        <a:bodyPr/>
        <a:lstStyle/>
        <a:p>
          <a:r>
            <a:rPr kumimoji="1" lang="ja-JP" altLang="en-US" sz="2000" dirty="0"/>
            <a:t>①タブレット導入により説明資料の運搬や手書きのメモ書きが減った。</a:t>
          </a:r>
        </a:p>
      </dgm:t>
    </dgm:pt>
    <dgm:pt modelId="{470A604E-4807-4E49-A3DD-F8D5FDDD0AB3}" type="parTrans" cxnId="{76337C7E-8229-415C-8D89-36BBDB662970}">
      <dgm:prSet/>
      <dgm:spPr/>
      <dgm:t>
        <a:bodyPr/>
        <a:lstStyle/>
        <a:p>
          <a:endParaRPr kumimoji="1" lang="ja-JP" altLang="en-US"/>
        </a:p>
      </dgm:t>
    </dgm:pt>
    <dgm:pt modelId="{94E16F2D-2226-46DF-87D0-74241A123918}" type="sibTrans" cxnId="{76337C7E-8229-415C-8D89-36BBDB662970}">
      <dgm:prSet/>
      <dgm:spPr/>
      <dgm:t>
        <a:bodyPr/>
        <a:lstStyle/>
        <a:p>
          <a:endParaRPr kumimoji="1" lang="ja-JP" altLang="en-US"/>
        </a:p>
      </dgm:t>
    </dgm:pt>
    <dgm:pt modelId="{E40E0859-0959-4008-88BE-04E32C813F8B}">
      <dgm:prSet phldrT="[テキスト]" custT="1"/>
      <dgm:spPr/>
      <dgm:t>
        <a:bodyPr/>
        <a:lstStyle/>
        <a:p>
          <a:r>
            <a:rPr kumimoji="1" lang="ja-JP" altLang="en-US" sz="2000" dirty="0"/>
            <a:t>利用者のリスキリング等のプログラムやスタッフの研修資料作成、文章作成、支援計画作成等のデスクワークに時間がかかっている。</a:t>
          </a:r>
          <a:r>
            <a:rPr kumimoji="1" lang="en-US" altLang="ja-JP" sz="2000" dirty="0"/>
            <a:t>AI</a:t>
          </a:r>
          <a:r>
            <a:rPr kumimoji="1" lang="ja-JP" altLang="en-US" sz="2000" dirty="0"/>
            <a:t> の活用により解決していきたい。</a:t>
          </a:r>
        </a:p>
      </dgm:t>
    </dgm:pt>
    <dgm:pt modelId="{BC7CF857-CC4A-4770-BF39-C38E305DF309}" type="parTrans" cxnId="{DB7CE043-DEE2-46CC-BA98-B6DF825E817B}">
      <dgm:prSet/>
      <dgm:spPr/>
      <dgm:t>
        <a:bodyPr/>
        <a:lstStyle/>
        <a:p>
          <a:endParaRPr kumimoji="1" lang="ja-JP" altLang="en-US"/>
        </a:p>
      </dgm:t>
    </dgm:pt>
    <dgm:pt modelId="{AC9C5B2F-51E0-4EA1-93B0-5DFED46C5A2F}" type="sibTrans" cxnId="{DB7CE043-DEE2-46CC-BA98-B6DF825E817B}">
      <dgm:prSet/>
      <dgm:spPr/>
      <dgm:t>
        <a:bodyPr/>
        <a:lstStyle/>
        <a:p>
          <a:endParaRPr kumimoji="1" lang="ja-JP" altLang="en-US"/>
        </a:p>
      </dgm:t>
    </dgm:pt>
    <dgm:pt modelId="{418C5878-C917-4DC0-A571-1CA35C27D476}">
      <dgm:prSet phldrT="[テキスト]" custT="1"/>
      <dgm:spPr/>
      <dgm:t>
        <a:bodyPr/>
        <a:lstStyle/>
        <a:p>
          <a:r>
            <a:rPr kumimoji="1" lang="ja-JP" altLang="en-US" sz="2000" dirty="0"/>
            <a:t>②電子黒板の導入により、オンライン会議や研修をオンラインで行い、人の移動時間が削減できた。またオンラインで容易にコミュニケーションが図れ、事業所間の連携が活性化できた。</a:t>
          </a:r>
        </a:p>
      </dgm:t>
    </dgm:pt>
    <dgm:pt modelId="{FD723DDF-8AC2-4810-9B75-836908889E96}" type="parTrans" cxnId="{B3EB1597-5140-47AC-9E38-0FEB596677F4}">
      <dgm:prSet/>
      <dgm:spPr/>
      <dgm:t>
        <a:bodyPr/>
        <a:lstStyle/>
        <a:p>
          <a:endParaRPr kumimoji="1" lang="ja-JP" altLang="en-US"/>
        </a:p>
      </dgm:t>
    </dgm:pt>
    <dgm:pt modelId="{901DA451-9ABA-45B4-A1BD-A85DE0FADAE8}" type="sibTrans" cxnId="{B3EB1597-5140-47AC-9E38-0FEB596677F4}">
      <dgm:prSet/>
      <dgm:spPr/>
      <dgm:t>
        <a:bodyPr/>
        <a:lstStyle/>
        <a:p>
          <a:endParaRPr kumimoji="1" lang="ja-JP" altLang="en-US"/>
        </a:p>
      </dgm:t>
    </dgm:pt>
    <dgm:pt modelId="{05B86BCC-F3CA-4DA6-BC78-270982F6EBCE}">
      <dgm:prSet phldrT="[テキスト]" custT="1"/>
      <dgm:spPr/>
      <dgm:t>
        <a:bodyPr/>
        <a:lstStyle/>
        <a:p>
          <a:endParaRPr kumimoji="1" lang="ja-JP" altLang="en-US" sz="2000" dirty="0"/>
        </a:p>
      </dgm:t>
    </dgm:pt>
    <dgm:pt modelId="{A64FB03A-FEA9-48A4-9387-0C9EBC8BDEA9}" type="parTrans" cxnId="{DCC7509D-DDB3-4DED-933D-8E48D3ABBCDA}">
      <dgm:prSet/>
      <dgm:spPr/>
      <dgm:t>
        <a:bodyPr/>
        <a:lstStyle/>
        <a:p>
          <a:endParaRPr kumimoji="1" lang="ja-JP" altLang="en-US"/>
        </a:p>
      </dgm:t>
    </dgm:pt>
    <dgm:pt modelId="{4D2612F0-6523-4177-8827-71FDDBAB03D9}" type="sibTrans" cxnId="{DCC7509D-DDB3-4DED-933D-8E48D3ABBCDA}">
      <dgm:prSet/>
      <dgm:spPr/>
      <dgm:t>
        <a:bodyPr/>
        <a:lstStyle/>
        <a:p>
          <a:endParaRPr kumimoji="1" lang="ja-JP" altLang="en-US"/>
        </a:p>
      </dgm:t>
    </dgm:pt>
    <dgm:pt modelId="{0E737AFC-E6E7-4BC3-BCA6-72DC86FF995B}">
      <dgm:prSet phldrT="[テキスト]" custT="1"/>
      <dgm:spPr/>
      <dgm:t>
        <a:bodyPr/>
        <a:lstStyle/>
        <a:p>
          <a:r>
            <a:rPr kumimoji="1" lang="ja-JP" altLang="en-US" sz="2000" dirty="0"/>
            <a:t>③リスキリングや研修等のプログラムの準備にホワイトボードやプロジェクタを設定する時間が削減できた。ホワイトボードを写真に写したり転写する時間が削減できた。</a:t>
          </a:r>
        </a:p>
      </dgm:t>
    </dgm:pt>
    <dgm:pt modelId="{8A136F55-A2ED-49CF-82FC-F9C4E2FE4F4B}" type="parTrans" cxnId="{F6ED4C53-A27B-4C3D-9958-1C286A2B6FDB}">
      <dgm:prSet/>
      <dgm:spPr/>
      <dgm:t>
        <a:bodyPr/>
        <a:lstStyle/>
        <a:p>
          <a:endParaRPr kumimoji="1" lang="ja-JP" altLang="en-US"/>
        </a:p>
      </dgm:t>
    </dgm:pt>
    <dgm:pt modelId="{AFDAAAAD-4AA0-4552-BBDF-8E3158DC36EC}" type="sibTrans" cxnId="{F6ED4C53-A27B-4C3D-9958-1C286A2B6FDB}">
      <dgm:prSet/>
      <dgm:spPr/>
      <dgm:t>
        <a:bodyPr/>
        <a:lstStyle/>
        <a:p>
          <a:endParaRPr kumimoji="1" lang="ja-JP" altLang="en-US"/>
        </a:p>
      </dgm:t>
    </dgm:pt>
    <dgm:pt modelId="{2DB1633E-67E6-48F1-BFBC-A317C8B26876}" type="pres">
      <dgm:prSet presAssocID="{2391C9EE-13E5-4077-AE07-8E6A8B8E3B15}" presName="linear" presStyleCnt="0">
        <dgm:presLayoutVars>
          <dgm:animLvl val="lvl"/>
          <dgm:resizeHandles val="exact"/>
        </dgm:presLayoutVars>
      </dgm:prSet>
      <dgm:spPr/>
      <dgm:t>
        <a:bodyPr/>
        <a:lstStyle/>
        <a:p>
          <a:endParaRPr kumimoji="1" lang="ja-JP" altLang="en-US"/>
        </a:p>
      </dgm:t>
    </dgm:pt>
    <dgm:pt modelId="{3A5110FC-B916-4F84-96CF-44FB097BEBEB}" type="pres">
      <dgm:prSet presAssocID="{BCFD4737-D0F5-43A6-B98D-599575EB4E54}" presName="parentText" presStyleLbl="node1" presStyleIdx="0" presStyleCnt="2" custScaleY="71050" custLinFactNeighborX="104" custLinFactNeighborY="-70328">
        <dgm:presLayoutVars>
          <dgm:chMax val="0"/>
          <dgm:bulletEnabled val="1"/>
        </dgm:presLayoutVars>
      </dgm:prSet>
      <dgm:spPr/>
      <dgm:t>
        <a:bodyPr/>
        <a:lstStyle/>
        <a:p>
          <a:endParaRPr kumimoji="1" lang="ja-JP" altLang="en-US"/>
        </a:p>
      </dgm:t>
    </dgm:pt>
    <dgm:pt modelId="{38B45AE5-6135-499A-8358-EBD7C7F90F84}" type="pres">
      <dgm:prSet presAssocID="{BCFD4737-D0F5-43A6-B98D-599575EB4E54}" presName="childText" presStyleLbl="revTx" presStyleIdx="0" presStyleCnt="2" custScaleY="66170" custLinFactNeighborX="-210" custLinFactNeighborY="-21806">
        <dgm:presLayoutVars>
          <dgm:bulletEnabled val="1"/>
        </dgm:presLayoutVars>
      </dgm:prSet>
      <dgm:spPr/>
      <dgm:t>
        <a:bodyPr/>
        <a:lstStyle/>
        <a:p>
          <a:endParaRPr kumimoji="1" lang="ja-JP" altLang="en-US"/>
        </a:p>
      </dgm:t>
    </dgm:pt>
    <dgm:pt modelId="{966A3F28-5DED-483C-9ED5-9ABC4ECFA774}" type="pres">
      <dgm:prSet presAssocID="{12AC54F3-853C-479D-9BBF-7BB9190DD3E9}" presName="parentText" presStyleLbl="node1" presStyleIdx="1" presStyleCnt="2" custScaleY="70182">
        <dgm:presLayoutVars>
          <dgm:chMax val="0"/>
          <dgm:bulletEnabled val="1"/>
        </dgm:presLayoutVars>
      </dgm:prSet>
      <dgm:spPr/>
      <dgm:t>
        <a:bodyPr/>
        <a:lstStyle/>
        <a:p>
          <a:endParaRPr kumimoji="1" lang="ja-JP" altLang="en-US"/>
        </a:p>
      </dgm:t>
    </dgm:pt>
    <dgm:pt modelId="{C04AC751-9346-47F3-9C91-D61402F52A9E}" type="pres">
      <dgm:prSet presAssocID="{12AC54F3-853C-479D-9BBF-7BB9190DD3E9}" presName="childText" presStyleLbl="revTx" presStyleIdx="1" presStyleCnt="2" custScaleY="113403" custLinFactNeighborX="648" custLinFactNeighborY="10004">
        <dgm:presLayoutVars>
          <dgm:bulletEnabled val="1"/>
        </dgm:presLayoutVars>
      </dgm:prSet>
      <dgm:spPr/>
      <dgm:t>
        <a:bodyPr/>
        <a:lstStyle/>
        <a:p>
          <a:endParaRPr kumimoji="1" lang="ja-JP" altLang="en-US"/>
        </a:p>
      </dgm:t>
    </dgm:pt>
  </dgm:ptLst>
  <dgm:cxnLst>
    <dgm:cxn modelId="{024E2368-D432-40B0-8E49-E0871EE9F62E}" type="presOf" srcId="{12AC54F3-853C-479D-9BBF-7BB9190DD3E9}" destId="{966A3F28-5DED-483C-9ED5-9ABC4ECFA774}" srcOrd="0" destOrd="0" presId="urn:microsoft.com/office/officeart/2005/8/layout/vList2"/>
    <dgm:cxn modelId="{76337C7E-8229-415C-8D89-36BBDB662970}" srcId="{BCFD4737-D0F5-43A6-B98D-599575EB4E54}" destId="{45BC40F5-D94E-4EFD-BFC0-B6B51F0E5015}" srcOrd="0" destOrd="0" parTransId="{470A604E-4807-4E49-A3DD-F8D5FDDD0AB3}" sibTransId="{94E16F2D-2226-46DF-87D0-74241A123918}"/>
    <dgm:cxn modelId="{26D6F414-0C6E-47E4-A5F2-8E761B67F150}" srcId="{2391C9EE-13E5-4077-AE07-8E6A8B8E3B15}" destId="{12AC54F3-853C-479D-9BBF-7BB9190DD3E9}" srcOrd="1" destOrd="0" parTransId="{EFD43615-9006-4584-82F1-C7348F392CCD}" sibTransId="{C010BA5B-8143-44B4-A069-6F2762F7C575}"/>
    <dgm:cxn modelId="{D422F453-E5A0-43DE-9BDA-9A4DC9B2C3F3}" srcId="{2391C9EE-13E5-4077-AE07-8E6A8B8E3B15}" destId="{BCFD4737-D0F5-43A6-B98D-599575EB4E54}" srcOrd="0" destOrd="0" parTransId="{5413C7F1-F49A-49D8-8A57-FBA7316A8295}" sibTransId="{48CA7F9B-4FE8-48D6-B8E0-FD1FBA7D8CEC}"/>
    <dgm:cxn modelId="{B11757C1-A713-4EED-94C4-4C5213DE54E9}" type="presOf" srcId="{45BC40F5-D94E-4EFD-BFC0-B6B51F0E5015}" destId="{38B45AE5-6135-499A-8358-EBD7C7F90F84}" srcOrd="0" destOrd="0" presId="urn:microsoft.com/office/officeart/2005/8/layout/vList2"/>
    <dgm:cxn modelId="{B3EB1597-5140-47AC-9E38-0FEB596677F4}" srcId="{BCFD4737-D0F5-43A6-B98D-599575EB4E54}" destId="{418C5878-C917-4DC0-A571-1CA35C27D476}" srcOrd="1" destOrd="0" parTransId="{FD723DDF-8AC2-4810-9B75-836908889E96}" sibTransId="{901DA451-9ABA-45B4-A1BD-A85DE0FADAE8}"/>
    <dgm:cxn modelId="{DB7CE043-DEE2-46CC-BA98-B6DF825E817B}" srcId="{12AC54F3-853C-479D-9BBF-7BB9190DD3E9}" destId="{E40E0859-0959-4008-88BE-04E32C813F8B}" srcOrd="0" destOrd="0" parTransId="{BC7CF857-CC4A-4770-BF39-C38E305DF309}" sibTransId="{AC9C5B2F-51E0-4EA1-93B0-5DFED46C5A2F}"/>
    <dgm:cxn modelId="{3877045B-0802-4885-A36B-B32E4678EBBC}" srcId="{BCFD4737-D0F5-43A6-B98D-599575EB4E54}" destId="{00A983EB-81F7-4640-9E1C-F78FE36C5D79}" srcOrd="4" destOrd="0" parTransId="{AFFA4190-8B35-4B2A-BBB1-374A147F74A9}" sibTransId="{06473FF7-62B2-473A-BC4F-BA48BDAFFFCB}"/>
    <dgm:cxn modelId="{F6ED4C53-A27B-4C3D-9958-1C286A2B6FDB}" srcId="{BCFD4737-D0F5-43A6-B98D-599575EB4E54}" destId="{0E737AFC-E6E7-4BC3-BCA6-72DC86FF995B}" srcOrd="2" destOrd="0" parTransId="{8A136F55-A2ED-49CF-82FC-F9C4E2FE4F4B}" sibTransId="{AFDAAAAD-4AA0-4552-BBDF-8E3158DC36EC}"/>
    <dgm:cxn modelId="{0434F669-7C6A-4D34-A981-963A966822B2}" type="presOf" srcId="{418C5878-C917-4DC0-A571-1CA35C27D476}" destId="{38B45AE5-6135-499A-8358-EBD7C7F90F84}" srcOrd="0" destOrd="1" presId="urn:microsoft.com/office/officeart/2005/8/layout/vList2"/>
    <dgm:cxn modelId="{7F907DDD-7C68-4C20-93BF-06F78B9D3F1C}" type="presOf" srcId="{05B86BCC-F3CA-4DA6-BC78-270982F6EBCE}" destId="{38B45AE5-6135-499A-8358-EBD7C7F90F84}" srcOrd="0" destOrd="3" presId="urn:microsoft.com/office/officeart/2005/8/layout/vList2"/>
    <dgm:cxn modelId="{01EDCC39-E9F6-4A96-A50A-7AAC4F6DD381}" type="presOf" srcId="{E40E0859-0959-4008-88BE-04E32C813F8B}" destId="{C04AC751-9346-47F3-9C91-D61402F52A9E}" srcOrd="0" destOrd="0" presId="urn:microsoft.com/office/officeart/2005/8/layout/vList2"/>
    <dgm:cxn modelId="{D77C267A-A48F-48D4-9421-DD638FADD7BA}" type="presOf" srcId="{2391C9EE-13E5-4077-AE07-8E6A8B8E3B15}" destId="{2DB1633E-67E6-48F1-BFBC-A317C8B26876}" srcOrd="0" destOrd="0" presId="urn:microsoft.com/office/officeart/2005/8/layout/vList2"/>
    <dgm:cxn modelId="{78095FC2-332D-424E-A835-7E29DAA459F0}" type="presOf" srcId="{BCFD4737-D0F5-43A6-B98D-599575EB4E54}" destId="{3A5110FC-B916-4F84-96CF-44FB097BEBEB}" srcOrd="0" destOrd="0" presId="urn:microsoft.com/office/officeart/2005/8/layout/vList2"/>
    <dgm:cxn modelId="{D43B53CE-ED8A-4C27-AB97-BEFEDD737F57}" type="presOf" srcId="{0E737AFC-E6E7-4BC3-BCA6-72DC86FF995B}" destId="{38B45AE5-6135-499A-8358-EBD7C7F90F84}" srcOrd="0" destOrd="2" presId="urn:microsoft.com/office/officeart/2005/8/layout/vList2"/>
    <dgm:cxn modelId="{374B9D9C-95E5-47EF-9CA5-9E73A1ADC533}" type="presOf" srcId="{00A983EB-81F7-4640-9E1C-F78FE36C5D79}" destId="{38B45AE5-6135-499A-8358-EBD7C7F90F84}" srcOrd="0" destOrd="4" presId="urn:microsoft.com/office/officeart/2005/8/layout/vList2"/>
    <dgm:cxn modelId="{DCC7509D-DDB3-4DED-933D-8E48D3ABBCDA}" srcId="{BCFD4737-D0F5-43A6-B98D-599575EB4E54}" destId="{05B86BCC-F3CA-4DA6-BC78-270982F6EBCE}" srcOrd="3" destOrd="0" parTransId="{A64FB03A-FEA9-48A4-9387-0C9EBC8BDEA9}" sibTransId="{4D2612F0-6523-4177-8827-71FDDBAB03D9}"/>
    <dgm:cxn modelId="{26D6842E-4DD3-4531-9CAE-D5D3397B5279}" type="presParOf" srcId="{2DB1633E-67E6-48F1-BFBC-A317C8B26876}" destId="{3A5110FC-B916-4F84-96CF-44FB097BEBEB}" srcOrd="0" destOrd="0" presId="urn:microsoft.com/office/officeart/2005/8/layout/vList2"/>
    <dgm:cxn modelId="{85DA75D9-D56E-4E63-8344-A9329CB78DF8}" type="presParOf" srcId="{2DB1633E-67E6-48F1-BFBC-A317C8B26876}" destId="{38B45AE5-6135-499A-8358-EBD7C7F90F84}" srcOrd="1" destOrd="0" presId="urn:microsoft.com/office/officeart/2005/8/layout/vList2"/>
    <dgm:cxn modelId="{AF5179A5-93A9-4D4A-8960-47A0AB82AA90}" type="presParOf" srcId="{2DB1633E-67E6-48F1-BFBC-A317C8B26876}" destId="{966A3F28-5DED-483C-9ED5-9ABC4ECFA774}" srcOrd="2" destOrd="0" presId="urn:microsoft.com/office/officeart/2005/8/layout/vList2"/>
    <dgm:cxn modelId="{0AAA8D59-983F-40B5-8ED0-D745EFD543A4}" type="presParOf" srcId="{2DB1633E-67E6-48F1-BFBC-A317C8B26876}" destId="{C04AC751-9346-47F3-9C91-D61402F52A9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43B483-3102-4F4E-BB5F-23CBF8BFB008}">
      <dsp:nvSpPr>
        <dsp:cNvPr id="0" name=""/>
        <dsp:cNvSpPr/>
      </dsp:nvSpPr>
      <dsp:spPr>
        <a:xfrm>
          <a:off x="1116889" y="1430505"/>
          <a:ext cx="3568513" cy="238417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B2FBBD-25CD-4B84-A7E4-758F95A91263}">
      <dsp:nvSpPr>
        <dsp:cNvPr id="0" name=""/>
        <dsp:cNvSpPr/>
      </dsp:nvSpPr>
      <dsp:spPr>
        <a:xfrm>
          <a:off x="94030" y="0"/>
          <a:ext cx="3703724" cy="29647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kumimoji="1" lang="ja-JP" altLang="en-US" sz="1100" kern="1200" dirty="0"/>
            <a:t>課題</a:t>
          </a:r>
        </a:p>
        <a:p>
          <a:pPr marL="57150" lvl="1" indent="-57150" algn="l" defTabSz="400050">
            <a:lnSpc>
              <a:spcPct val="90000"/>
            </a:lnSpc>
            <a:spcBef>
              <a:spcPct val="0"/>
            </a:spcBef>
            <a:spcAft>
              <a:spcPct val="15000"/>
            </a:spcAft>
            <a:buChar char="••"/>
          </a:pPr>
          <a:r>
            <a:rPr kumimoji="1" lang="ja-JP" altLang="en-US" sz="900" kern="1200" dirty="0"/>
            <a:t>利用者のリスキリングにおける座学やプログラムでのホワイトボードの板書記載内容を一つ一つ画像記録しているが、記録忘れがあったり資料の整理整頓ができていなく、授業プログラムや支援の積み上げが不足している。</a:t>
          </a:r>
        </a:p>
        <a:p>
          <a:pPr marL="57150" lvl="1" indent="-57150" algn="l" defTabSz="400050">
            <a:lnSpc>
              <a:spcPct val="90000"/>
            </a:lnSpc>
            <a:spcBef>
              <a:spcPct val="0"/>
            </a:spcBef>
            <a:spcAft>
              <a:spcPct val="15000"/>
            </a:spcAft>
            <a:buChar char="••"/>
          </a:pPr>
          <a:r>
            <a:rPr kumimoji="1" lang="ja-JP" altLang="en-US" sz="900" kern="1200" dirty="0"/>
            <a:t>会議録のメモをその都度パソコンに転記しているため、記録係のとりまとめ時間がかかる。</a:t>
          </a:r>
        </a:p>
        <a:p>
          <a:pPr marL="57150" lvl="1" indent="-57150" algn="l" defTabSz="400050">
            <a:lnSpc>
              <a:spcPct val="90000"/>
            </a:lnSpc>
            <a:spcBef>
              <a:spcPct val="0"/>
            </a:spcBef>
            <a:spcAft>
              <a:spcPct val="15000"/>
            </a:spcAft>
            <a:buChar char="••"/>
          </a:pPr>
          <a:r>
            <a:rPr kumimoji="1" lang="ja-JP" altLang="en-US" sz="900" kern="1200" dirty="0"/>
            <a:t>オンライン会議も開催しているが、「資料のどの箇所を話しているのか分からない」「情報が正しく伝わらず、手戻りが増えた」「意思疎通に時間がかかる」など、</a:t>
          </a:r>
          <a:r>
            <a:rPr kumimoji="1" lang="en-US" altLang="en-US" sz="900" kern="1200" dirty="0"/>
            <a:t>Web</a:t>
          </a:r>
          <a:r>
            <a:rPr kumimoji="1" lang="ja-JP" altLang="en-US" sz="900" kern="1200" dirty="0"/>
            <a:t>会議の理解度に差が</a:t>
          </a:r>
          <a:r>
            <a:rPr kumimoji="1" lang="ja-JP" altLang="en-US" sz="900" kern="1200"/>
            <a:t>出ている。 </a:t>
          </a:r>
          <a:endParaRPr kumimoji="1" lang="ja-JP" altLang="en-US" sz="900" kern="1200" dirty="0"/>
        </a:p>
        <a:p>
          <a:pPr marL="57150" lvl="1" indent="-57150" algn="l" defTabSz="400050">
            <a:lnSpc>
              <a:spcPct val="90000"/>
            </a:lnSpc>
            <a:spcBef>
              <a:spcPct val="0"/>
            </a:spcBef>
            <a:spcAft>
              <a:spcPct val="15000"/>
            </a:spcAft>
            <a:buChar char="••"/>
          </a:pPr>
          <a:endParaRPr kumimoji="1" lang="ja-JP" altLang="en-US" sz="900" kern="1200" dirty="0"/>
        </a:p>
      </dsp:txBody>
      <dsp:txXfrm>
        <a:off x="180864" y="86834"/>
        <a:ext cx="3530056" cy="2791078"/>
      </dsp:txXfrm>
    </dsp:sp>
    <dsp:sp modelId="{D0A50A51-E480-4A7F-B10C-F4B1D90D2CCB}">
      <dsp:nvSpPr>
        <dsp:cNvPr id="0" name=""/>
        <dsp:cNvSpPr/>
      </dsp:nvSpPr>
      <dsp:spPr>
        <a:xfrm rot="21481108">
          <a:off x="4742993" y="1720867"/>
          <a:ext cx="391081" cy="8574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kumimoji="1" lang="ja-JP" altLang="en-US" sz="800" kern="1200"/>
        </a:p>
      </dsp:txBody>
      <dsp:txXfrm>
        <a:off x="4743028" y="1894388"/>
        <a:ext cx="273757" cy="514477"/>
      </dsp:txXfrm>
    </dsp:sp>
    <dsp:sp modelId="{1B4C9A90-85FB-4C4E-A908-7B088FE1B0F9}">
      <dsp:nvSpPr>
        <dsp:cNvPr id="0" name=""/>
        <dsp:cNvSpPr/>
      </dsp:nvSpPr>
      <dsp:spPr>
        <a:xfrm>
          <a:off x="5802110" y="1268405"/>
          <a:ext cx="3568513" cy="2384175"/>
        </a:xfrm>
        <a:prstGeom prst="roundRect">
          <a:avLst>
            <a:gd name="adj" fmla="val 1000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249A9B-2AB2-4AE3-BE68-3D8A3217ADD7}">
      <dsp:nvSpPr>
        <dsp:cNvPr id="0" name=""/>
        <dsp:cNvSpPr/>
      </dsp:nvSpPr>
      <dsp:spPr>
        <a:xfrm>
          <a:off x="5346021" y="0"/>
          <a:ext cx="3568513" cy="30162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kumimoji="1" lang="ja-JP" altLang="en-US" sz="1100" kern="1200" dirty="0"/>
            <a:t>成果</a:t>
          </a:r>
        </a:p>
        <a:p>
          <a:pPr marL="57150" lvl="1" indent="-57150" algn="l" defTabSz="400050">
            <a:lnSpc>
              <a:spcPct val="90000"/>
            </a:lnSpc>
            <a:spcBef>
              <a:spcPct val="0"/>
            </a:spcBef>
            <a:spcAft>
              <a:spcPct val="15000"/>
            </a:spcAft>
            <a:buChar char="••"/>
          </a:pPr>
          <a:r>
            <a:rPr kumimoji="1" lang="zh-TW" altLang="en-US" sz="900" kern="1200" dirty="0"/>
            <a:t>電子黒板導入</a:t>
          </a:r>
          <a:r>
            <a:rPr kumimoji="1" lang="ja-JP" altLang="en-US" sz="900" kern="1200" dirty="0"/>
            <a:t>により、遠隔地であってもミーティングの課題や方向性、参加者の意見を書き込みで「見える化」が向上する。参加者の共通認識を合わせ、双方向での書き込みで議論を活発化することより理解度を高め、質の高い支援につながる。ホワイトボードに記載した内容をパソコンに転記する必要が無くなり、業務の効率化につながった。</a:t>
          </a:r>
        </a:p>
        <a:p>
          <a:pPr marL="57150" lvl="1" indent="-57150" algn="l" defTabSz="400050">
            <a:lnSpc>
              <a:spcPct val="90000"/>
            </a:lnSpc>
            <a:spcBef>
              <a:spcPct val="0"/>
            </a:spcBef>
            <a:spcAft>
              <a:spcPct val="15000"/>
            </a:spcAft>
            <a:buChar char="••"/>
          </a:pPr>
          <a:r>
            <a:rPr kumimoji="1" lang="ja-JP" altLang="en-US" sz="900" kern="1200" dirty="0"/>
            <a:t>タブレット導入により支援記録記載業務・リーダー会議スタッフ研修会参加と記録業務の効率化につながった。薄くて軽いため、施設外活動場所でも気軽に持ち運べ、移動中も使いやすい。ペンを使えばメモやノート・画用紙代わりになり、会議や研修会の記録業務も短時間となり、ペーパーレスにもなった。</a:t>
          </a:r>
        </a:p>
        <a:p>
          <a:pPr marL="57150" lvl="1" indent="-57150" algn="l" defTabSz="400050">
            <a:lnSpc>
              <a:spcPct val="90000"/>
            </a:lnSpc>
            <a:spcBef>
              <a:spcPct val="0"/>
            </a:spcBef>
            <a:spcAft>
              <a:spcPct val="15000"/>
            </a:spcAft>
            <a:buChar char="••"/>
          </a:pPr>
          <a:endParaRPr kumimoji="1" lang="ja-JP" altLang="en-US" sz="900" kern="1200" dirty="0"/>
        </a:p>
      </dsp:txBody>
      <dsp:txXfrm>
        <a:off x="5434364" y="88343"/>
        <a:ext cx="3391827" cy="28395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8EB19-8146-4C27-AD54-BE6F892B4C87}">
      <dsp:nvSpPr>
        <dsp:cNvPr id="0" name=""/>
        <dsp:cNvSpPr/>
      </dsp:nvSpPr>
      <dsp:spPr>
        <a:xfrm rot="10800000" flipV="1">
          <a:off x="0" y="0"/>
          <a:ext cx="10443358" cy="45020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kumimoji="1" lang="ja-JP" altLang="en-US" sz="1600" kern="1200" dirty="0"/>
            <a:t>業務効率化のステップ</a:t>
          </a:r>
        </a:p>
      </dsp:txBody>
      <dsp:txXfrm rot="-10800000">
        <a:off x="21977" y="21977"/>
        <a:ext cx="10399404" cy="406248"/>
      </dsp:txXfrm>
    </dsp:sp>
    <dsp:sp modelId="{6F15B529-28CF-489F-B3A5-5795B0CC531E}">
      <dsp:nvSpPr>
        <dsp:cNvPr id="0" name=""/>
        <dsp:cNvSpPr/>
      </dsp:nvSpPr>
      <dsp:spPr>
        <a:xfrm>
          <a:off x="0" y="605132"/>
          <a:ext cx="10443358" cy="3376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1577" tIns="20320" rIns="113792" bIns="20320" numCol="1" spcCol="1270" anchor="t" anchorCtr="0">
          <a:noAutofit/>
        </a:bodyPr>
        <a:lstStyle/>
        <a:p>
          <a:pPr marL="171450" lvl="1" indent="-171450" algn="l" defTabSz="711200">
            <a:lnSpc>
              <a:spcPct val="90000"/>
            </a:lnSpc>
            <a:spcBef>
              <a:spcPct val="0"/>
            </a:spcBef>
            <a:spcAft>
              <a:spcPct val="20000"/>
            </a:spcAft>
            <a:buChar char="••"/>
          </a:pPr>
          <a:r>
            <a:rPr kumimoji="1" lang="ja-JP" altLang="en-US" sz="1600" kern="1200" dirty="0"/>
            <a:t>①職員のデスクワークを精査し、現状把握した。その結果、法人全体会議、他事業所との会議、研修時の移動やプログラム時の機材準備に無駄な時間が発生していることが判明した。</a:t>
          </a:r>
        </a:p>
        <a:p>
          <a:pPr marL="171450" lvl="1" indent="-171450" algn="l" defTabSz="711200">
            <a:lnSpc>
              <a:spcPct val="90000"/>
            </a:lnSpc>
            <a:spcBef>
              <a:spcPct val="0"/>
            </a:spcBef>
            <a:spcAft>
              <a:spcPct val="20000"/>
            </a:spcAft>
            <a:buChar char="••"/>
          </a:pPr>
          <a:r>
            <a:rPr kumimoji="1" lang="ja-JP" altLang="en-US" sz="1600" kern="1200" dirty="0"/>
            <a:t>②無駄な時間としては、会議の際の職員の移動、プログラム時のホワイトボードやプロジェクターの準備、プログラム後にホワイトボードに記載した内容の</a:t>
          </a:r>
          <a:r>
            <a:rPr kumimoji="1" lang="en-US" altLang="ja-JP" sz="1600" kern="1200" dirty="0"/>
            <a:t>PC</a:t>
          </a:r>
          <a:r>
            <a:rPr kumimoji="1" lang="ja-JP" altLang="en-US" sz="1600" kern="1200" dirty="0"/>
            <a:t>への転写等であった。</a:t>
          </a:r>
        </a:p>
        <a:p>
          <a:pPr marL="171450" lvl="1" indent="-171450" algn="l" defTabSz="711200">
            <a:lnSpc>
              <a:spcPct val="90000"/>
            </a:lnSpc>
            <a:spcBef>
              <a:spcPct val="0"/>
            </a:spcBef>
            <a:spcAft>
              <a:spcPct val="20000"/>
            </a:spcAft>
            <a:buChar char="••"/>
          </a:pPr>
          <a:r>
            <a:rPr kumimoji="1" lang="ja-JP" altLang="en-US" sz="1600" kern="1200" dirty="0"/>
            <a:t>③対策として運搬し易いタブレットの導入、事象所外とのコミュニケーション強化とプログラムに活用できる電子黒板を採用した。</a:t>
          </a:r>
        </a:p>
        <a:p>
          <a:pPr marL="171450" lvl="1" indent="-171450" algn="l" defTabSz="711200">
            <a:lnSpc>
              <a:spcPct val="90000"/>
            </a:lnSpc>
            <a:spcBef>
              <a:spcPct val="0"/>
            </a:spcBef>
            <a:spcAft>
              <a:spcPct val="20000"/>
            </a:spcAft>
            <a:buChar char="••"/>
          </a:pPr>
          <a:r>
            <a:rPr kumimoji="1" lang="ja-JP" altLang="en-US" sz="1600" kern="1200" dirty="0"/>
            <a:t>④これらの推進にあたっては、</a:t>
          </a:r>
          <a:r>
            <a:rPr kumimoji="1" lang="en-US" altLang="en-US" sz="1600" kern="1200" dirty="0"/>
            <a:t>ICT</a:t>
          </a:r>
          <a:r>
            <a:rPr kumimoji="1" lang="ja-JP" altLang="en-US" sz="1600" kern="1200" dirty="0"/>
            <a:t>ツールの最新情報の調査と技術動向、福祉に関係する</a:t>
          </a:r>
          <a:r>
            <a:rPr kumimoji="1" lang="en-US" altLang="en-US" sz="1600" kern="1200" dirty="0"/>
            <a:t>IT</a:t>
          </a:r>
          <a:r>
            <a:rPr kumimoji="1" lang="ja-JP" altLang="en-US" sz="1600" kern="1200" dirty="0"/>
            <a:t>の情報入手に務めた。調査には主にインターネット検索（福祉・医療等の専門情報）を利用した。</a:t>
          </a:r>
        </a:p>
      </dsp:txBody>
      <dsp:txXfrm>
        <a:off x="0" y="605132"/>
        <a:ext cx="10443358" cy="33768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110FC-B916-4F84-96CF-44FB097BEBEB}">
      <dsp:nvSpPr>
        <dsp:cNvPr id="0" name=""/>
        <dsp:cNvSpPr/>
      </dsp:nvSpPr>
      <dsp:spPr>
        <a:xfrm>
          <a:off x="0" y="0"/>
          <a:ext cx="10381089" cy="85040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a:t>【</a:t>
          </a:r>
          <a:r>
            <a:rPr kumimoji="1" lang="ja-JP" altLang="en-US" sz="2000" kern="1200" dirty="0"/>
            <a:t>良かった点</a:t>
          </a:r>
          <a:r>
            <a:rPr kumimoji="1" lang="en-US" altLang="ja-JP" sz="2000" kern="1200" dirty="0"/>
            <a:t>】</a:t>
          </a:r>
          <a:endParaRPr kumimoji="1" lang="ja-JP" altLang="en-US" sz="2000" kern="1200" dirty="0"/>
        </a:p>
      </dsp:txBody>
      <dsp:txXfrm>
        <a:off x="41513" y="41513"/>
        <a:ext cx="10298063" cy="767378"/>
      </dsp:txXfrm>
    </dsp:sp>
    <dsp:sp modelId="{38B45AE5-6135-499A-8358-EBD7C7F90F84}">
      <dsp:nvSpPr>
        <dsp:cNvPr id="0" name=""/>
        <dsp:cNvSpPr/>
      </dsp:nvSpPr>
      <dsp:spPr>
        <a:xfrm>
          <a:off x="0" y="1070243"/>
          <a:ext cx="10381089" cy="2320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a:t>①タブレット導入により説明資料の運搬や手書きのメモ書きが減った。</a:t>
          </a:r>
        </a:p>
        <a:p>
          <a:pPr marL="228600" lvl="1" indent="-228600" algn="l" defTabSz="889000">
            <a:lnSpc>
              <a:spcPct val="90000"/>
            </a:lnSpc>
            <a:spcBef>
              <a:spcPct val="0"/>
            </a:spcBef>
            <a:spcAft>
              <a:spcPct val="20000"/>
            </a:spcAft>
            <a:buChar char="••"/>
          </a:pPr>
          <a:r>
            <a:rPr kumimoji="1" lang="ja-JP" altLang="en-US" sz="2000" kern="1200" dirty="0"/>
            <a:t>②電子黒板の導入により、オンライン会議や研修をオンラインで行い、人の移動時間が削減できた。またオンラインで容易にコミュニケーションが図れ、事業所間の連携が活性化できた。</a:t>
          </a:r>
        </a:p>
        <a:p>
          <a:pPr marL="228600" lvl="1" indent="-228600" algn="l" defTabSz="889000">
            <a:lnSpc>
              <a:spcPct val="90000"/>
            </a:lnSpc>
            <a:spcBef>
              <a:spcPct val="0"/>
            </a:spcBef>
            <a:spcAft>
              <a:spcPct val="20000"/>
            </a:spcAft>
            <a:buChar char="••"/>
          </a:pPr>
          <a:r>
            <a:rPr kumimoji="1" lang="ja-JP" altLang="en-US" sz="2000" kern="1200" dirty="0"/>
            <a:t>③リスキリングや研修等のプログラムの準備にホワイトボードやプロジェクタを設定する時間が削減できた。ホワイトボードを写真に写したり転写する時間が削減できた。</a:t>
          </a:r>
        </a:p>
        <a:p>
          <a:pPr marL="228600" lvl="1" indent="-228600" algn="l" defTabSz="889000">
            <a:lnSpc>
              <a:spcPct val="90000"/>
            </a:lnSpc>
            <a:spcBef>
              <a:spcPct val="0"/>
            </a:spcBef>
            <a:spcAft>
              <a:spcPct val="20000"/>
            </a:spcAft>
            <a:buChar char="••"/>
          </a:pPr>
          <a:endParaRPr kumimoji="1" lang="ja-JP" altLang="en-US" sz="2000" kern="1200" dirty="0"/>
        </a:p>
        <a:p>
          <a:pPr marL="228600" lvl="1" indent="-228600" algn="l" defTabSz="889000">
            <a:lnSpc>
              <a:spcPct val="90000"/>
            </a:lnSpc>
            <a:spcBef>
              <a:spcPct val="0"/>
            </a:spcBef>
            <a:spcAft>
              <a:spcPct val="20000"/>
            </a:spcAft>
            <a:buChar char="••"/>
          </a:pPr>
          <a:endParaRPr kumimoji="1" lang="ja-JP" altLang="en-US" sz="2000" kern="1200" dirty="0"/>
        </a:p>
      </dsp:txBody>
      <dsp:txXfrm>
        <a:off x="0" y="1070243"/>
        <a:ext cx="10381089" cy="2320774"/>
      </dsp:txXfrm>
    </dsp:sp>
    <dsp:sp modelId="{966A3F28-5DED-483C-9ED5-9ABC4ECFA774}">
      <dsp:nvSpPr>
        <dsp:cNvPr id="0" name=""/>
        <dsp:cNvSpPr/>
      </dsp:nvSpPr>
      <dsp:spPr>
        <a:xfrm>
          <a:off x="0" y="3652016"/>
          <a:ext cx="10381089" cy="8400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kumimoji="1" lang="en-US" altLang="ja-JP" sz="2000" kern="1200" dirty="0"/>
            <a:t>【</a:t>
          </a:r>
          <a:r>
            <a:rPr kumimoji="1" lang="ja-JP" altLang="en-US" sz="2000" kern="1200" dirty="0"/>
            <a:t>今後の課題</a:t>
          </a:r>
          <a:r>
            <a:rPr kumimoji="1" lang="en-US" altLang="ja-JP" sz="2000" kern="1200" dirty="0"/>
            <a:t>】</a:t>
          </a:r>
          <a:endParaRPr kumimoji="1" lang="ja-JP" altLang="en-US" sz="2000" kern="1200" dirty="0"/>
        </a:p>
      </dsp:txBody>
      <dsp:txXfrm>
        <a:off x="41006" y="3693022"/>
        <a:ext cx="10299077" cy="758003"/>
      </dsp:txXfrm>
    </dsp:sp>
    <dsp:sp modelId="{C04AC751-9346-47F3-9C91-D61402F52A9E}">
      <dsp:nvSpPr>
        <dsp:cNvPr id="0" name=""/>
        <dsp:cNvSpPr/>
      </dsp:nvSpPr>
      <dsp:spPr>
        <a:xfrm>
          <a:off x="0" y="4611770"/>
          <a:ext cx="10381089" cy="1200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9600" tIns="25400" rIns="142240" bIns="2540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a:t>利用者のリスキリング等のプログラムやスタッフの研修資料作成、文章作成、支援計画作成等のデスクワークに時間がかかっている。</a:t>
          </a:r>
          <a:r>
            <a:rPr kumimoji="1" lang="en-US" altLang="ja-JP" sz="2000" kern="1200" dirty="0"/>
            <a:t>AI</a:t>
          </a:r>
          <a:r>
            <a:rPr kumimoji="1" lang="ja-JP" altLang="en-US" sz="2000" kern="1200" dirty="0"/>
            <a:t> の活用により解決していきたい。</a:t>
          </a:r>
        </a:p>
      </dsp:txBody>
      <dsp:txXfrm>
        <a:off x="0" y="4611770"/>
        <a:ext cx="10381089" cy="120071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6451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2983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53358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532029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3129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73786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0301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388753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10438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75046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752FE1B-9565-4676-A2E8-F697DC098712}" type="datetimeFigureOut">
              <a:rPr kumimoji="1" lang="ja-JP" altLang="en-US" smtClean="0"/>
              <a:t>2025/5/8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2817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2FE1B-9565-4676-A2E8-F697DC098712}" type="datetimeFigureOut">
              <a:rPr kumimoji="1" lang="ja-JP" altLang="en-US" smtClean="0"/>
              <a:t>2025/5/8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0B2CD-4AFB-4FB4-9C53-F4D9C79C4945}" type="slidenum">
              <a:rPr kumimoji="1" lang="ja-JP" altLang="en-US" smtClean="0"/>
              <a:t>‹#›</a:t>
            </a:fld>
            <a:endParaRPr kumimoji="1" lang="ja-JP" altLang="en-US"/>
          </a:p>
        </p:txBody>
      </p:sp>
    </p:spTree>
    <p:extLst>
      <p:ext uri="{BB962C8B-B14F-4D97-AF65-F5344CB8AC3E}">
        <p14:creationId xmlns:p14="http://schemas.microsoft.com/office/powerpoint/2010/main" val="42754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117" y="209954"/>
            <a:ext cx="10515600" cy="909493"/>
          </a:xfrm>
        </p:spPr>
        <p:txBody>
          <a:bodyPr>
            <a:normAutofit/>
          </a:bodyPr>
          <a:lstStyle/>
          <a:p>
            <a:r>
              <a:rPr lang="ja-JP" altLang="en-US" dirty="0"/>
              <a:t>事務作業環境の課題を</a:t>
            </a:r>
            <a:r>
              <a:rPr lang="en-US" altLang="ja-JP" dirty="0"/>
              <a:t>ICT</a:t>
            </a:r>
            <a:r>
              <a:rPr lang="ja-JP" altLang="en-US" dirty="0"/>
              <a:t>導入で改善へ</a:t>
            </a:r>
            <a:endParaRPr kumimoji="1" lang="ja-JP" altLang="en-US" dirty="0"/>
          </a:p>
        </p:txBody>
      </p:sp>
      <p:graphicFrame>
        <p:nvGraphicFramePr>
          <p:cNvPr id="10" name="図表 9"/>
          <p:cNvGraphicFramePr/>
          <p:nvPr>
            <p:extLst>
              <p:ext uri="{D42A27DB-BD31-4B8C-83A1-F6EECF244321}">
                <p14:modId xmlns:p14="http://schemas.microsoft.com/office/powerpoint/2010/main" val="3329814726"/>
              </p:ext>
            </p:extLst>
          </p:nvPr>
        </p:nvGraphicFramePr>
        <p:xfrm>
          <a:off x="1226910" y="2323652"/>
          <a:ext cx="9756648" cy="38146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タイトル 1"/>
          <p:cNvSpPr txBox="1">
            <a:spLocks/>
          </p:cNvSpPr>
          <p:nvPr/>
        </p:nvSpPr>
        <p:spPr>
          <a:xfrm>
            <a:off x="4658061" y="1119447"/>
            <a:ext cx="5682972" cy="9919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法人名：一般社団法人　</a:t>
            </a:r>
            <a:r>
              <a:rPr lang="en-US" altLang="ja-JP" sz="1800" dirty="0"/>
              <a:t>Be.</a:t>
            </a:r>
            <a:r>
              <a:rPr lang="ja-JP" altLang="en-US" sz="1800" dirty="0"/>
              <a:t>カラフル</a:t>
            </a:r>
            <a:endParaRPr lang="en-US" altLang="ja-JP" sz="1800" dirty="0"/>
          </a:p>
          <a:p>
            <a:r>
              <a:rPr lang="ja-JP" altLang="en-US" sz="1800" dirty="0"/>
              <a:t>事業所名：</a:t>
            </a:r>
            <a:r>
              <a:rPr lang="en-US" altLang="ja-JP" sz="1800" dirty="0"/>
              <a:t>DX</a:t>
            </a:r>
            <a:r>
              <a:rPr lang="ja-JP" altLang="en-US" sz="1800" dirty="0"/>
              <a:t>スクール　カラフル富山</a:t>
            </a:r>
            <a:endParaRPr lang="en-US" altLang="ja-JP" sz="1800" dirty="0"/>
          </a:p>
          <a:p>
            <a:r>
              <a:rPr lang="ja-JP" altLang="en-US" sz="1800" dirty="0"/>
              <a:t>サービス種別：就労移行</a:t>
            </a:r>
            <a:r>
              <a:rPr lang="ja-JP" altLang="en-US" sz="1800" dirty="0" smtClean="0"/>
              <a:t>支援</a:t>
            </a:r>
            <a:endParaRPr lang="ja-JP" altLang="en-US" sz="1800" dirty="0"/>
          </a:p>
        </p:txBody>
      </p:sp>
    </p:spTree>
    <p:extLst>
      <p:ext uri="{BB962C8B-B14F-4D97-AF65-F5344CB8AC3E}">
        <p14:creationId xmlns:p14="http://schemas.microsoft.com/office/powerpoint/2010/main" val="332548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10216595"/>
              </p:ext>
            </p:extLst>
          </p:nvPr>
        </p:nvGraphicFramePr>
        <p:xfrm>
          <a:off x="766948" y="926275"/>
          <a:ext cx="10443358" cy="4119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3926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41588536"/>
              </p:ext>
            </p:extLst>
          </p:nvPr>
        </p:nvGraphicFramePr>
        <p:xfrm>
          <a:off x="838200" y="282632"/>
          <a:ext cx="10381090" cy="6173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8817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588</Words>
  <Application>Microsoft Office PowerPoint</Application>
  <PresentationFormat>ワイド画面</PresentationFormat>
  <Paragraphs>22</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事務作業環境の課題をICT導入で改善へ</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事務作業環境の課題をICT導入で改善へ</dc:title>
  <cp:lastModifiedBy>川堰　友太</cp:lastModifiedBy>
  <cp:revision>1</cp:revision>
  <dcterms:modified xsi:type="dcterms:W3CDTF">2025-05-08T06:28:15Z</dcterms:modified>
</cp:coreProperties>
</file>