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9" d="100"/>
          <a:sy n="89" d="100"/>
        </p:scale>
        <p:origin x="108"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1618D2-C56D-40D4-9B6B-C5B0D5D58690}" type="doc">
      <dgm:prSet loTypeId="urn:microsoft.com/office/officeart/2005/8/layout/hProcess10" loCatId="picture" qsTypeId="urn:microsoft.com/office/officeart/2005/8/quickstyle/simple1" qsCatId="simple" csTypeId="urn:microsoft.com/office/officeart/2005/8/colors/accent1_2" csCatId="accent1" phldr="1"/>
      <dgm:spPr/>
      <dgm:t>
        <a:bodyPr/>
        <a:lstStyle/>
        <a:p>
          <a:endParaRPr kumimoji="1" lang="ja-JP" altLang="en-US"/>
        </a:p>
      </dgm:t>
    </dgm:pt>
    <dgm:pt modelId="{3F0A14CD-A933-4E72-98A2-6C3093446A2C}">
      <dgm:prSet phldrT="[テキスト]"/>
      <dgm:spPr/>
      <dgm:t>
        <a:bodyPr/>
        <a:lstStyle/>
        <a:p>
          <a:r>
            <a:rPr kumimoji="1" lang="ja-JP" altLang="en-US" dirty="0"/>
            <a:t>課題</a:t>
          </a:r>
        </a:p>
      </dgm:t>
    </dgm:pt>
    <dgm:pt modelId="{EE844622-DED4-4CF7-B158-26ED53FF354C}" type="parTrans" cxnId="{638BA530-CA8F-4E2E-B1C7-4E5C05044CC8}">
      <dgm:prSet/>
      <dgm:spPr/>
      <dgm:t>
        <a:bodyPr/>
        <a:lstStyle/>
        <a:p>
          <a:endParaRPr kumimoji="1" lang="ja-JP" altLang="en-US"/>
        </a:p>
      </dgm:t>
    </dgm:pt>
    <dgm:pt modelId="{29139FF9-0DA1-4B62-83CE-4FCB218D6DBE}" type="sibTrans" cxnId="{638BA530-CA8F-4E2E-B1C7-4E5C05044CC8}">
      <dgm:prSet/>
      <dgm:spPr/>
      <dgm:t>
        <a:bodyPr/>
        <a:lstStyle/>
        <a:p>
          <a:endParaRPr kumimoji="1" lang="ja-JP" altLang="en-US"/>
        </a:p>
      </dgm:t>
    </dgm:pt>
    <dgm:pt modelId="{1BA8009B-D2F0-45C8-BCF8-44C61A82EF54}">
      <dgm:prSet phldrT="[テキスト]"/>
      <dgm:spPr/>
      <dgm:t>
        <a:bodyPr/>
        <a:lstStyle/>
        <a:p>
          <a:r>
            <a:rPr kumimoji="1" lang="ja-JP" altLang="en-US" dirty="0"/>
            <a:t>成果</a:t>
          </a:r>
        </a:p>
      </dgm:t>
    </dgm:pt>
    <dgm:pt modelId="{30D958CD-B6D1-4C5A-83D3-7964132E9568}" type="parTrans" cxnId="{EA240A1F-3AEE-4537-B654-462E6D724ED6}">
      <dgm:prSet/>
      <dgm:spPr/>
      <dgm:t>
        <a:bodyPr/>
        <a:lstStyle/>
        <a:p>
          <a:endParaRPr kumimoji="1" lang="ja-JP" altLang="en-US"/>
        </a:p>
      </dgm:t>
    </dgm:pt>
    <dgm:pt modelId="{9EE8AA72-B948-49A9-AD62-46AA706938F1}" type="sibTrans" cxnId="{EA240A1F-3AEE-4537-B654-462E6D724ED6}">
      <dgm:prSet/>
      <dgm:spPr/>
      <dgm:t>
        <a:bodyPr/>
        <a:lstStyle/>
        <a:p>
          <a:endParaRPr kumimoji="1" lang="ja-JP" altLang="en-US"/>
        </a:p>
      </dgm:t>
    </dgm:pt>
    <dgm:pt modelId="{44267845-856B-4198-82CA-FD35EEEB1CED}">
      <dgm:prSet phldrT="[テキスト]"/>
      <dgm:spPr/>
      <dgm:t>
        <a:bodyPr/>
        <a:lstStyle/>
        <a:p>
          <a:r>
            <a:rPr kumimoji="1" lang="zh-TW" altLang="en-US" dirty="0"/>
            <a:t>電子黒板導入</a:t>
          </a:r>
          <a:r>
            <a:rPr kumimoji="1" lang="ja-JP" altLang="en-US" dirty="0"/>
            <a:t>により、遠隔地であってもミーティングの課題や方向性、参加者の意見を書き込みで「見える化」が向上する。参加者の共通認識を合わせ、双方向での書き込みで議論を活発化することより理解度を高め、質の高い支援につながる。ホワイトボードに記載した内容をパソコンに転記する必要が無くなり、業務の効率化につながった。</a:t>
          </a:r>
        </a:p>
      </dgm:t>
    </dgm:pt>
    <dgm:pt modelId="{E2614F8F-3119-42D8-8592-2E5ED4AE58CA}" type="sibTrans" cxnId="{68148EAE-B528-4345-9A89-5ED3E71BF9AA}">
      <dgm:prSet/>
      <dgm:spPr/>
      <dgm:t>
        <a:bodyPr/>
        <a:lstStyle/>
        <a:p>
          <a:endParaRPr kumimoji="1" lang="ja-JP" altLang="en-US"/>
        </a:p>
      </dgm:t>
    </dgm:pt>
    <dgm:pt modelId="{677E41B6-CBB9-4FD1-BB40-20FFBB5379CF}" type="parTrans" cxnId="{68148EAE-B528-4345-9A89-5ED3E71BF9AA}">
      <dgm:prSet/>
      <dgm:spPr/>
      <dgm:t>
        <a:bodyPr/>
        <a:lstStyle/>
        <a:p>
          <a:endParaRPr kumimoji="1" lang="ja-JP" altLang="en-US"/>
        </a:p>
      </dgm:t>
    </dgm:pt>
    <dgm:pt modelId="{4C466AB7-D76E-4DF5-A0BC-2FF21C69DB05}">
      <dgm:prSet phldrT="[テキスト]"/>
      <dgm:spPr/>
      <dgm:t>
        <a:bodyPr/>
        <a:lstStyle/>
        <a:p>
          <a:endParaRPr kumimoji="1" lang="ja-JP" altLang="en-US" dirty="0"/>
        </a:p>
      </dgm:t>
    </dgm:pt>
    <dgm:pt modelId="{3FCBC102-B767-41B5-99DF-C80AF442C2D5}" type="sibTrans" cxnId="{6BD8BF38-B2FF-4FA3-8E72-14B5D858CCE1}">
      <dgm:prSet/>
      <dgm:spPr/>
      <dgm:t>
        <a:bodyPr/>
        <a:lstStyle/>
        <a:p>
          <a:endParaRPr kumimoji="1" lang="ja-JP" altLang="en-US"/>
        </a:p>
      </dgm:t>
    </dgm:pt>
    <dgm:pt modelId="{A911DCB0-0908-4756-B109-0417EDC722B6}" type="parTrans" cxnId="{6BD8BF38-B2FF-4FA3-8E72-14B5D858CCE1}">
      <dgm:prSet/>
      <dgm:spPr/>
      <dgm:t>
        <a:bodyPr/>
        <a:lstStyle/>
        <a:p>
          <a:endParaRPr kumimoji="1" lang="ja-JP" altLang="en-US"/>
        </a:p>
      </dgm:t>
    </dgm:pt>
    <dgm:pt modelId="{74D96056-03FF-488C-A477-630EF60106DD}">
      <dgm:prSet/>
      <dgm:spPr/>
      <dgm:t>
        <a:bodyPr/>
        <a:lstStyle/>
        <a:p>
          <a:r>
            <a:rPr kumimoji="1" lang="ja-JP" altLang="en-US" dirty="0"/>
            <a:t>利用者のリスキリングにおける座学やプログラムでのホワイトボードの板書記載内容を一つ一つ画像記録しているが、記録忘れがあったり資料の整理整頓ができていなく、授業プログラムや支援の積み上げが不足している。</a:t>
          </a:r>
        </a:p>
      </dgm:t>
    </dgm:pt>
    <dgm:pt modelId="{3A527E6D-D82B-48B2-8CAE-3FC36EFE234A}" type="parTrans" cxnId="{3AD0CD38-D803-4BC8-89C2-E213FC3D4E87}">
      <dgm:prSet/>
      <dgm:spPr/>
      <dgm:t>
        <a:bodyPr/>
        <a:lstStyle/>
        <a:p>
          <a:endParaRPr kumimoji="1" lang="ja-JP" altLang="en-US"/>
        </a:p>
      </dgm:t>
    </dgm:pt>
    <dgm:pt modelId="{2A5A198D-C539-4C1F-ADE5-DCE558AE0D48}" type="sibTrans" cxnId="{3AD0CD38-D803-4BC8-89C2-E213FC3D4E87}">
      <dgm:prSet/>
      <dgm:spPr/>
      <dgm:t>
        <a:bodyPr/>
        <a:lstStyle/>
        <a:p>
          <a:endParaRPr kumimoji="1" lang="ja-JP" altLang="en-US"/>
        </a:p>
      </dgm:t>
    </dgm:pt>
    <dgm:pt modelId="{1ABADD00-EDE8-46A9-8F35-C567291F3C38}">
      <dgm:prSet/>
      <dgm:spPr/>
      <dgm:t>
        <a:bodyPr/>
        <a:lstStyle/>
        <a:p>
          <a:r>
            <a:rPr kumimoji="1" lang="ja-JP" altLang="en-US" dirty="0"/>
            <a:t>会議録のメモをその都度パソコンに転記しているため、記録係のとりまとめ時間がかかる。</a:t>
          </a:r>
        </a:p>
      </dgm:t>
    </dgm:pt>
    <dgm:pt modelId="{84CDFD24-B205-4CF0-9D99-D6F1801D1738}" type="parTrans" cxnId="{A65BDDFE-0BA2-4F6D-A5D3-4E1DC63B615E}">
      <dgm:prSet/>
      <dgm:spPr/>
      <dgm:t>
        <a:bodyPr/>
        <a:lstStyle/>
        <a:p>
          <a:endParaRPr kumimoji="1" lang="ja-JP" altLang="en-US"/>
        </a:p>
      </dgm:t>
    </dgm:pt>
    <dgm:pt modelId="{20210E4A-B962-49A1-8C4B-C2A5FC8BFEA9}" type="sibTrans" cxnId="{A65BDDFE-0BA2-4F6D-A5D3-4E1DC63B615E}">
      <dgm:prSet/>
      <dgm:spPr/>
      <dgm:t>
        <a:bodyPr/>
        <a:lstStyle/>
        <a:p>
          <a:endParaRPr kumimoji="1" lang="ja-JP" altLang="en-US"/>
        </a:p>
      </dgm:t>
    </dgm:pt>
    <dgm:pt modelId="{AF9B11D1-DA7C-4191-B969-86C3AFB6425C}">
      <dgm:prSet/>
      <dgm:spPr/>
      <dgm:t>
        <a:bodyPr/>
        <a:lstStyle/>
        <a:p>
          <a:r>
            <a:rPr kumimoji="1" lang="ja-JP" altLang="en-US" dirty="0"/>
            <a:t>オンライン会議も開催しているが、「資料のどの箇所を話しているのか分からない」「情報が正しく伝わらず、手戻りが増えた」「意思疎通に時間がかかる」など、</a:t>
          </a:r>
          <a:r>
            <a:rPr kumimoji="1" lang="en-US" altLang="en-US" dirty="0"/>
            <a:t>Web</a:t>
          </a:r>
          <a:r>
            <a:rPr kumimoji="1" lang="ja-JP" altLang="en-US" dirty="0"/>
            <a:t>会議の理解度に差が</a:t>
          </a:r>
          <a:r>
            <a:rPr kumimoji="1" lang="ja-JP" altLang="en-US"/>
            <a:t>出ている。 </a:t>
          </a:r>
          <a:endParaRPr kumimoji="1" lang="ja-JP" altLang="en-US" dirty="0"/>
        </a:p>
      </dgm:t>
    </dgm:pt>
    <dgm:pt modelId="{010C18CE-64EA-45EC-9AA0-75D4631D2D89}" type="parTrans" cxnId="{573D0A71-4066-4D2A-A39D-D31D31CE3AA1}">
      <dgm:prSet/>
      <dgm:spPr/>
      <dgm:t>
        <a:bodyPr/>
        <a:lstStyle/>
        <a:p>
          <a:endParaRPr kumimoji="1" lang="ja-JP" altLang="en-US"/>
        </a:p>
      </dgm:t>
    </dgm:pt>
    <dgm:pt modelId="{4A45A647-D9CA-40BC-9478-388FF0E001E7}" type="sibTrans" cxnId="{573D0A71-4066-4D2A-A39D-D31D31CE3AA1}">
      <dgm:prSet/>
      <dgm:spPr/>
      <dgm:t>
        <a:bodyPr/>
        <a:lstStyle/>
        <a:p>
          <a:endParaRPr kumimoji="1" lang="ja-JP" altLang="en-US"/>
        </a:p>
      </dgm:t>
    </dgm:pt>
    <dgm:pt modelId="{131949B0-770C-4287-97A6-CB813DAE7500}">
      <dgm:prSet phldrT="[テキスト]"/>
      <dgm:spPr/>
      <dgm:t>
        <a:bodyPr/>
        <a:lstStyle/>
        <a:p>
          <a:endParaRPr kumimoji="1" lang="ja-JP" altLang="en-US" dirty="0"/>
        </a:p>
      </dgm:t>
    </dgm:pt>
    <dgm:pt modelId="{890DAA34-344A-4A1F-B2DC-0308EA0F663F}" type="sibTrans" cxnId="{9D94FC2A-6797-4BE1-B35F-547679F8C5D4}">
      <dgm:prSet/>
      <dgm:spPr/>
      <dgm:t>
        <a:bodyPr/>
        <a:lstStyle/>
        <a:p>
          <a:endParaRPr kumimoji="1" lang="ja-JP" altLang="en-US"/>
        </a:p>
      </dgm:t>
    </dgm:pt>
    <dgm:pt modelId="{BB07E2E2-0EFA-4C7D-A068-D8FABC5F60F0}" type="parTrans" cxnId="{9D94FC2A-6797-4BE1-B35F-547679F8C5D4}">
      <dgm:prSet/>
      <dgm:spPr/>
      <dgm:t>
        <a:bodyPr/>
        <a:lstStyle/>
        <a:p>
          <a:endParaRPr kumimoji="1" lang="ja-JP" altLang="en-US"/>
        </a:p>
      </dgm:t>
    </dgm:pt>
    <dgm:pt modelId="{E5BFC174-E5EA-457F-9C8E-D0F73AE3C364}">
      <dgm:prSet phldrT="[テキスト]"/>
      <dgm:spPr/>
      <dgm:t>
        <a:bodyPr/>
        <a:lstStyle/>
        <a:p>
          <a:r>
            <a:rPr kumimoji="1" lang="ja-JP" altLang="en-US" dirty="0"/>
            <a:t>タブレット導入により支援記録記載業務・リーダー会議スタッフ研修会参加と記録業務の効率化につながった。薄くて軽いため、施設外活動場所でも気軽に持ち運べ、移動中も使いやすい。ペンを使えばメモやノート・画用紙代わりになり、会議や研修会の記録業務も短時間となり、ペーパーレスにもなった。</a:t>
          </a:r>
        </a:p>
      </dgm:t>
    </dgm:pt>
    <dgm:pt modelId="{BF441CAC-CA8C-49DB-A371-BE8270868BB0}" type="parTrans" cxnId="{81FC9C7D-22DB-4D86-91F8-2AF70D5676BC}">
      <dgm:prSet/>
      <dgm:spPr/>
      <dgm:t>
        <a:bodyPr/>
        <a:lstStyle/>
        <a:p>
          <a:endParaRPr kumimoji="1" lang="ja-JP" altLang="en-US"/>
        </a:p>
      </dgm:t>
    </dgm:pt>
    <dgm:pt modelId="{061BF99C-C9A5-4D20-AA51-B1C7FF5170C9}" type="sibTrans" cxnId="{81FC9C7D-22DB-4D86-91F8-2AF70D5676BC}">
      <dgm:prSet/>
      <dgm:spPr/>
      <dgm:t>
        <a:bodyPr/>
        <a:lstStyle/>
        <a:p>
          <a:endParaRPr kumimoji="1" lang="ja-JP" altLang="en-US"/>
        </a:p>
      </dgm:t>
    </dgm:pt>
    <dgm:pt modelId="{DDA79C96-AB51-4BF6-8726-D88BB6749C4A}" type="pres">
      <dgm:prSet presAssocID="{821618D2-C56D-40D4-9B6B-C5B0D5D58690}" presName="Name0" presStyleCnt="0">
        <dgm:presLayoutVars>
          <dgm:dir/>
          <dgm:resizeHandles val="exact"/>
        </dgm:presLayoutVars>
      </dgm:prSet>
      <dgm:spPr/>
      <dgm:t>
        <a:bodyPr/>
        <a:lstStyle/>
        <a:p>
          <a:endParaRPr kumimoji="1" lang="ja-JP" altLang="en-US"/>
        </a:p>
      </dgm:t>
    </dgm:pt>
    <dgm:pt modelId="{200765C9-F806-4819-AEDD-653B61FF6351}" type="pres">
      <dgm:prSet presAssocID="{3F0A14CD-A933-4E72-98A2-6C3093446A2C}" presName="composite" presStyleCnt="0"/>
      <dgm:spPr/>
    </dgm:pt>
    <dgm:pt modelId="{B543B483-3102-4F4E-BB5F-23CBF8BFB008}" type="pres">
      <dgm:prSet presAssocID="{3F0A14CD-A933-4E72-98A2-6C3093446A2C}" presName="imagSh" presStyleLbl="bgImgPlace1" presStyleIdx="0" presStyleCnt="2" custLinFactNeighborX="31198" custLinFactNeighborY="81236"/>
      <dgm:spPr/>
    </dgm:pt>
    <dgm:pt modelId="{E8B2FBBD-25CD-4B84-A7E4-758F95A91263}" type="pres">
      <dgm:prSet presAssocID="{3F0A14CD-A933-4E72-98A2-6C3093446A2C}" presName="txNode" presStyleLbl="node1" presStyleIdx="0" presStyleCnt="2" custScaleX="103789" custScaleY="124351" custLinFactNeighborX="-11850" custLinFactNeighborY="-49126">
        <dgm:presLayoutVars>
          <dgm:bulletEnabled val="1"/>
        </dgm:presLayoutVars>
      </dgm:prSet>
      <dgm:spPr/>
      <dgm:t>
        <a:bodyPr/>
        <a:lstStyle/>
        <a:p>
          <a:endParaRPr kumimoji="1" lang="ja-JP" altLang="en-US"/>
        </a:p>
      </dgm:t>
    </dgm:pt>
    <dgm:pt modelId="{D0A50A51-E480-4A7F-B10C-F4B1D90D2CCB}" type="pres">
      <dgm:prSet presAssocID="{29139FF9-0DA1-4B62-83CE-4FCB218D6DBE}" presName="sibTrans" presStyleLbl="sibTrans2D1" presStyleIdx="0" presStyleCnt="1" custLinFactNeighborX="-85184" custLinFactNeighborY="-45597"/>
      <dgm:spPr/>
      <dgm:t>
        <a:bodyPr/>
        <a:lstStyle/>
        <a:p>
          <a:endParaRPr kumimoji="1" lang="ja-JP" altLang="en-US"/>
        </a:p>
      </dgm:t>
    </dgm:pt>
    <dgm:pt modelId="{1CFC19CD-2C1F-407F-84F8-E5F32467D2CF}" type="pres">
      <dgm:prSet presAssocID="{29139FF9-0DA1-4B62-83CE-4FCB218D6DBE}" presName="connTx" presStyleLbl="sibTrans2D1" presStyleIdx="0" presStyleCnt="1"/>
      <dgm:spPr/>
      <dgm:t>
        <a:bodyPr/>
        <a:lstStyle/>
        <a:p>
          <a:endParaRPr kumimoji="1" lang="ja-JP" altLang="en-US"/>
        </a:p>
      </dgm:t>
    </dgm:pt>
    <dgm:pt modelId="{1D2D8CD7-F6F5-4DEA-AA5E-8E4604D88770}" type="pres">
      <dgm:prSet presAssocID="{1BA8009B-D2F0-45C8-BCF8-44C61A82EF54}" presName="composite" presStyleCnt="0"/>
      <dgm:spPr/>
    </dgm:pt>
    <dgm:pt modelId="{1B4C9A90-85FB-4C4E-A908-7B088FE1B0F9}" type="pres">
      <dgm:prSet presAssocID="{1BA8009B-D2F0-45C8-BCF8-44C61A82EF54}" presName="imagSh" presStyleLbl="bgImgPlace1" presStyleIdx="1" presStyleCnt="2" custLinFactNeighborX="5562" custLinFactNeighborY="59829"/>
      <dgm:spPr/>
    </dgm:pt>
    <dgm:pt modelId="{B6249A9B-2AB2-4AE3-BE68-3D8A3217ADD7}" type="pres">
      <dgm:prSet presAssocID="{1BA8009B-D2F0-45C8-BCF8-44C61A82EF54}" presName="txNode" presStyleLbl="node1" presStyleIdx="1" presStyleCnt="2" custScaleY="126512" custLinFactNeighborX="-23498" custLinFactNeighborY="-49400">
        <dgm:presLayoutVars>
          <dgm:bulletEnabled val="1"/>
        </dgm:presLayoutVars>
      </dgm:prSet>
      <dgm:spPr/>
      <dgm:t>
        <a:bodyPr/>
        <a:lstStyle/>
        <a:p>
          <a:endParaRPr kumimoji="1" lang="ja-JP" altLang="en-US"/>
        </a:p>
      </dgm:t>
    </dgm:pt>
  </dgm:ptLst>
  <dgm:cxnLst>
    <dgm:cxn modelId="{563BFFBE-18BF-4DFE-87EB-230D3F39ED89}" type="presOf" srcId="{1BA8009B-D2F0-45C8-BCF8-44C61A82EF54}" destId="{B6249A9B-2AB2-4AE3-BE68-3D8A3217ADD7}" srcOrd="0" destOrd="0" presId="urn:microsoft.com/office/officeart/2005/8/layout/hProcess10"/>
    <dgm:cxn modelId="{EA240A1F-3AEE-4537-B654-462E6D724ED6}" srcId="{821618D2-C56D-40D4-9B6B-C5B0D5D58690}" destId="{1BA8009B-D2F0-45C8-BCF8-44C61A82EF54}" srcOrd="1" destOrd="0" parTransId="{30D958CD-B6D1-4C5A-83D3-7964132E9568}" sibTransId="{9EE8AA72-B948-49A9-AD62-46AA706938F1}"/>
    <dgm:cxn modelId="{81FC9C7D-22DB-4D86-91F8-2AF70D5676BC}" srcId="{1BA8009B-D2F0-45C8-BCF8-44C61A82EF54}" destId="{E5BFC174-E5EA-457F-9C8E-D0F73AE3C364}" srcOrd="1" destOrd="0" parTransId="{BF441CAC-CA8C-49DB-A371-BE8270868BB0}" sibTransId="{061BF99C-C9A5-4D20-AA51-B1C7FF5170C9}"/>
    <dgm:cxn modelId="{58D0DD6A-3140-4E8F-BD0A-E54547611C7D}" type="presOf" srcId="{29139FF9-0DA1-4B62-83CE-4FCB218D6DBE}" destId="{1CFC19CD-2C1F-407F-84F8-E5F32467D2CF}" srcOrd="1" destOrd="0" presId="urn:microsoft.com/office/officeart/2005/8/layout/hProcess10"/>
    <dgm:cxn modelId="{A65BDDFE-0BA2-4F6D-A5D3-4E1DC63B615E}" srcId="{3F0A14CD-A933-4E72-98A2-6C3093446A2C}" destId="{1ABADD00-EDE8-46A9-8F35-C567291F3C38}" srcOrd="1" destOrd="0" parTransId="{84CDFD24-B205-4CF0-9D99-D6F1801D1738}" sibTransId="{20210E4A-B962-49A1-8C4B-C2A5FC8BFEA9}"/>
    <dgm:cxn modelId="{75E91E1F-7E16-4269-89F3-C33965BCF8D3}" type="presOf" srcId="{74D96056-03FF-488C-A477-630EF60106DD}" destId="{E8B2FBBD-25CD-4B84-A7E4-758F95A91263}" srcOrd="0" destOrd="1" presId="urn:microsoft.com/office/officeart/2005/8/layout/hProcess10"/>
    <dgm:cxn modelId="{ED192AD6-0239-491A-AC6D-EDB79D7743D0}" type="presOf" srcId="{821618D2-C56D-40D4-9B6B-C5B0D5D58690}" destId="{DDA79C96-AB51-4BF6-8726-D88BB6749C4A}" srcOrd="0" destOrd="0" presId="urn:microsoft.com/office/officeart/2005/8/layout/hProcess10"/>
    <dgm:cxn modelId="{3AD0CD38-D803-4BC8-89C2-E213FC3D4E87}" srcId="{3F0A14CD-A933-4E72-98A2-6C3093446A2C}" destId="{74D96056-03FF-488C-A477-630EF60106DD}" srcOrd="0" destOrd="0" parTransId="{3A527E6D-D82B-48B2-8CAE-3FC36EFE234A}" sibTransId="{2A5A198D-C539-4C1F-ADE5-DCE558AE0D48}"/>
    <dgm:cxn modelId="{1B6A4FE0-C9E8-4799-8540-5EA853CFB49F}" type="presOf" srcId="{44267845-856B-4198-82CA-FD35EEEB1CED}" destId="{B6249A9B-2AB2-4AE3-BE68-3D8A3217ADD7}" srcOrd="0" destOrd="1" presId="urn:microsoft.com/office/officeart/2005/8/layout/hProcess10"/>
    <dgm:cxn modelId="{368333F1-218C-474B-9F39-4FE345835966}" type="presOf" srcId="{1ABADD00-EDE8-46A9-8F35-C567291F3C38}" destId="{E8B2FBBD-25CD-4B84-A7E4-758F95A91263}" srcOrd="0" destOrd="2" presId="urn:microsoft.com/office/officeart/2005/8/layout/hProcess10"/>
    <dgm:cxn modelId="{4D4DBF6B-E3E2-48AB-BCDE-93643C323560}" type="presOf" srcId="{29139FF9-0DA1-4B62-83CE-4FCB218D6DBE}" destId="{D0A50A51-E480-4A7F-B10C-F4B1D90D2CCB}" srcOrd="0" destOrd="0" presId="urn:microsoft.com/office/officeart/2005/8/layout/hProcess10"/>
    <dgm:cxn modelId="{2FE0AA0C-22D1-4438-9D16-5F2E301146D3}" type="presOf" srcId="{3F0A14CD-A933-4E72-98A2-6C3093446A2C}" destId="{E8B2FBBD-25CD-4B84-A7E4-758F95A91263}" srcOrd="0" destOrd="0" presId="urn:microsoft.com/office/officeart/2005/8/layout/hProcess10"/>
    <dgm:cxn modelId="{52DF8509-1F60-49E8-B01A-ECFD6BB29CB1}" type="presOf" srcId="{131949B0-770C-4287-97A6-CB813DAE7500}" destId="{E8B2FBBD-25CD-4B84-A7E4-758F95A91263}" srcOrd="0" destOrd="4" presId="urn:microsoft.com/office/officeart/2005/8/layout/hProcess10"/>
    <dgm:cxn modelId="{D659E49F-E759-49D9-B2AF-1C1C9EEBB1FD}" type="presOf" srcId="{AF9B11D1-DA7C-4191-B969-86C3AFB6425C}" destId="{E8B2FBBD-25CD-4B84-A7E4-758F95A91263}" srcOrd="0" destOrd="3" presId="urn:microsoft.com/office/officeart/2005/8/layout/hProcess10"/>
    <dgm:cxn modelId="{47071861-F867-44CB-A5AB-95502A7EECF6}" type="presOf" srcId="{4C466AB7-D76E-4DF5-A0BC-2FF21C69DB05}" destId="{B6249A9B-2AB2-4AE3-BE68-3D8A3217ADD7}" srcOrd="0" destOrd="3" presId="urn:microsoft.com/office/officeart/2005/8/layout/hProcess10"/>
    <dgm:cxn modelId="{6BD8BF38-B2FF-4FA3-8E72-14B5D858CCE1}" srcId="{1BA8009B-D2F0-45C8-BCF8-44C61A82EF54}" destId="{4C466AB7-D76E-4DF5-A0BC-2FF21C69DB05}" srcOrd="2" destOrd="0" parTransId="{A911DCB0-0908-4756-B109-0417EDC722B6}" sibTransId="{3FCBC102-B767-41B5-99DF-C80AF442C2D5}"/>
    <dgm:cxn modelId="{573D0A71-4066-4D2A-A39D-D31D31CE3AA1}" srcId="{3F0A14CD-A933-4E72-98A2-6C3093446A2C}" destId="{AF9B11D1-DA7C-4191-B969-86C3AFB6425C}" srcOrd="2" destOrd="0" parTransId="{010C18CE-64EA-45EC-9AA0-75D4631D2D89}" sibTransId="{4A45A647-D9CA-40BC-9478-388FF0E001E7}"/>
    <dgm:cxn modelId="{A3454D0B-63D3-49CB-A26B-56E7BFCC9A04}" type="presOf" srcId="{E5BFC174-E5EA-457F-9C8E-D0F73AE3C364}" destId="{B6249A9B-2AB2-4AE3-BE68-3D8A3217ADD7}" srcOrd="0" destOrd="2" presId="urn:microsoft.com/office/officeart/2005/8/layout/hProcess10"/>
    <dgm:cxn modelId="{9D94FC2A-6797-4BE1-B35F-547679F8C5D4}" srcId="{3F0A14CD-A933-4E72-98A2-6C3093446A2C}" destId="{131949B0-770C-4287-97A6-CB813DAE7500}" srcOrd="3" destOrd="0" parTransId="{BB07E2E2-0EFA-4C7D-A068-D8FABC5F60F0}" sibTransId="{890DAA34-344A-4A1F-B2DC-0308EA0F663F}"/>
    <dgm:cxn modelId="{638BA530-CA8F-4E2E-B1C7-4E5C05044CC8}" srcId="{821618D2-C56D-40D4-9B6B-C5B0D5D58690}" destId="{3F0A14CD-A933-4E72-98A2-6C3093446A2C}" srcOrd="0" destOrd="0" parTransId="{EE844622-DED4-4CF7-B158-26ED53FF354C}" sibTransId="{29139FF9-0DA1-4B62-83CE-4FCB218D6DBE}"/>
    <dgm:cxn modelId="{68148EAE-B528-4345-9A89-5ED3E71BF9AA}" srcId="{1BA8009B-D2F0-45C8-BCF8-44C61A82EF54}" destId="{44267845-856B-4198-82CA-FD35EEEB1CED}" srcOrd="0" destOrd="0" parTransId="{677E41B6-CBB9-4FD1-BB40-20FFBB5379CF}" sibTransId="{E2614F8F-3119-42D8-8592-2E5ED4AE58CA}"/>
    <dgm:cxn modelId="{F92F6A2B-E372-41A4-9BE5-848F10EDA255}" type="presParOf" srcId="{DDA79C96-AB51-4BF6-8726-D88BB6749C4A}" destId="{200765C9-F806-4819-AEDD-653B61FF6351}" srcOrd="0" destOrd="0" presId="urn:microsoft.com/office/officeart/2005/8/layout/hProcess10"/>
    <dgm:cxn modelId="{24ECE0C0-7FA9-4C83-A923-56215B133C9E}" type="presParOf" srcId="{200765C9-F806-4819-AEDD-653B61FF6351}" destId="{B543B483-3102-4F4E-BB5F-23CBF8BFB008}" srcOrd="0" destOrd="0" presId="urn:microsoft.com/office/officeart/2005/8/layout/hProcess10"/>
    <dgm:cxn modelId="{59F700A6-BB1B-4FD0-8578-C82530806881}" type="presParOf" srcId="{200765C9-F806-4819-AEDD-653B61FF6351}" destId="{E8B2FBBD-25CD-4B84-A7E4-758F95A91263}" srcOrd="1" destOrd="0" presId="urn:microsoft.com/office/officeart/2005/8/layout/hProcess10"/>
    <dgm:cxn modelId="{A212CB99-1680-43EB-B688-7DB2EDAA0E36}" type="presParOf" srcId="{DDA79C96-AB51-4BF6-8726-D88BB6749C4A}" destId="{D0A50A51-E480-4A7F-B10C-F4B1D90D2CCB}" srcOrd="1" destOrd="0" presId="urn:microsoft.com/office/officeart/2005/8/layout/hProcess10"/>
    <dgm:cxn modelId="{05A55153-8004-4FE6-899D-219F960D520B}" type="presParOf" srcId="{D0A50A51-E480-4A7F-B10C-F4B1D90D2CCB}" destId="{1CFC19CD-2C1F-407F-84F8-E5F32467D2CF}" srcOrd="0" destOrd="0" presId="urn:microsoft.com/office/officeart/2005/8/layout/hProcess10"/>
    <dgm:cxn modelId="{CE5DF3D8-24DE-451F-8899-AB8DA9A883F2}" type="presParOf" srcId="{DDA79C96-AB51-4BF6-8726-D88BB6749C4A}" destId="{1D2D8CD7-F6F5-4DEA-AA5E-8E4604D88770}" srcOrd="2" destOrd="0" presId="urn:microsoft.com/office/officeart/2005/8/layout/hProcess10"/>
    <dgm:cxn modelId="{DF171CD1-8C79-4C97-98BF-3A6375C68A14}" type="presParOf" srcId="{1D2D8CD7-F6F5-4DEA-AA5E-8E4604D88770}" destId="{1B4C9A90-85FB-4C4E-A908-7B088FE1B0F9}" srcOrd="0" destOrd="0" presId="urn:microsoft.com/office/officeart/2005/8/layout/hProcess10"/>
    <dgm:cxn modelId="{09E3B500-F930-4CAF-95A4-FA9A99CAD20C}" type="presParOf" srcId="{1D2D8CD7-F6F5-4DEA-AA5E-8E4604D88770}" destId="{B6249A9B-2AB2-4AE3-BE68-3D8A3217ADD7}"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91C9EE-13E5-4077-AE07-8E6A8B8E3B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769B8DE-D630-4A07-B8C1-A12105C3953A}">
      <dgm:prSet phldrT="[テキスト]" custT="1"/>
      <dgm:spPr/>
      <dgm:t>
        <a:bodyPr/>
        <a:lstStyle/>
        <a:p>
          <a:r>
            <a:rPr kumimoji="1" lang="ja-JP" altLang="en-US" sz="1600" dirty="0"/>
            <a:t>業務効率化のステップ</a:t>
          </a:r>
        </a:p>
      </dgm:t>
    </dgm:pt>
    <dgm:pt modelId="{F978C5CA-E6ED-40E0-A92F-E0038E388964}" type="parTrans" cxnId="{80076F7D-37BA-4D6E-96C8-016F337AF86E}">
      <dgm:prSet/>
      <dgm:spPr/>
      <dgm:t>
        <a:bodyPr/>
        <a:lstStyle/>
        <a:p>
          <a:endParaRPr kumimoji="1" lang="ja-JP" altLang="en-US"/>
        </a:p>
      </dgm:t>
    </dgm:pt>
    <dgm:pt modelId="{109DA740-B204-4183-8504-06BB5C1B2853}" type="sibTrans" cxnId="{80076F7D-37BA-4D6E-96C8-016F337AF86E}">
      <dgm:prSet/>
      <dgm:spPr/>
      <dgm:t>
        <a:bodyPr/>
        <a:lstStyle/>
        <a:p>
          <a:endParaRPr kumimoji="1" lang="ja-JP" altLang="en-US"/>
        </a:p>
      </dgm:t>
    </dgm:pt>
    <dgm:pt modelId="{BCFD4737-D0F5-43A6-B98D-599575EB4E54}">
      <dgm:prSet phldrT="[テキスト]" custT="1"/>
      <dgm:spPr/>
      <dgm:t>
        <a:bodyPr/>
        <a:lstStyle/>
        <a:p>
          <a:r>
            <a:rPr kumimoji="1" lang="ja-JP" altLang="en-US" sz="1600" dirty="0"/>
            <a:t>①職員のデスクワークを精査し、現状把握した。その結果、法人全体会議、他事業所との会議、研修時の移動やプログラム時の機材準備に無駄な時間が発生していることが判明した。</a:t>
          </a:r>
        </a:p>
      </dgm:t>
    </dgm:pt>
    <dgm:pt modelId="{5413C7F1-F49A-49D8-8A57-FBA7316A8295}" type="parTrans" cxnId="{D422F453-E5A0-43DE-9BDA-9A4DC9B2C3F3}">
      <dgm:prSet/>
      <dgm:spPr/>
      <dgm:t>
        <a:bodyPr/>
        <a:lstStyle/>
        <a:p>
          <a:endParaRPr kumimoji="1" lang="ja-JP" altLang="en-US"/>
        </a:p>
      </dgm:t>
    </dgm:pt>
    <dgm:pt modelId="{48CA7F9B-4FE8-48D6-B8E0-FD1FBA7D8CEC}" type="sibTrans" cxnId="{D422F453-E5A0-43DE-9BDA-9A4DC9B2C3F3}">
      <dgm:prSet/>
      <dgm:spPr/>
      <dgm:t>
        <a:bodyPr/>
        <a:lstStyle/>
        <a:p>
          <a:endParaRPr kumimoji="1" lang="ja-JP" altLang="en-US"/>
        </a:p>
      </dgm:t>
    </dgm:pt>
    <dgm:pt modelId="{D4403891-E9ED-421A-A3CD-A05068C55E6A}">
      <dgm:prSet phldrT="[テキスト]" custT="1"/>
      <dgm:spPr/>
      <dgm:t>
        <a:bodyPr/>
        <a:lstStyle/>
        <a:p>
          <a:r>
            <a:rPr kumimoji="1" lang="ja-JP" altLang="en-US" sz="1600" dirty="0"/>
            <a:t>③対策として運搬し易いタブレットの導入、事象所外とのコミュニケーション強化とプログラムに活用できる電子黒板を採用した。</a:t>
          </a:r>
        </a:p>
      </dgm:t>
    </dgm:pt>
    <dgm:pt modelId="{C277BDEE-8F47-4896-9F01-BABA59C46DFA}" type="parTrans" cxnId="{40B0705F-A1FE-48FD-8CE3-97AB710D21ED}">
      <dgm:prSet/>
      <dgm:spPr/>
      <dgm:t>
        <a:bodyPr/>
        <a:lstStyle/>
        <a:p>
          <a:endParaRPr kumimoji="1" lang="ja-JP" altLang="en-US"/>
        </a:p>
      </dgm:t>
    </dgm:pt>
    <dgm:pt modelId="{9E6BD66C-2253-46C8-A81C-3767F285B01C}" type="sibTrans" cxnId="{40B0705F-A1FE-48FD-8CE3-97AB710D21ED}">
      <dgm:prSet/>
      <dgm:spPr/>
      <dgm:t>
        <a:bodyPr/>
        <a:lstStyle/>
        <a:p>
          <a:endParaRPr kumimoji="1" lang="ja-JP" altLang="en-US"/>
        </a:p>
      </dgm:t>
    </dgm:pt>
    <dgm:pt modelId="{5C2602EE-6972-4F6A-8AC5-5CB746148CDE}">
      <dgm:prSet phldrT="[テキスト]" custT="1"/>
      <dgm:spPr/>
      <dgm:t>
        <a:bodyPr/>
        <a:lstStyle/>
        <a:p>
          <a:r>
            <a:rPr kumimoji="1" lang="ja-JP" altLang="en-US" sz="1600" dirty="0"/>
            <a:t>④これらの推進にあたっては、</a:t>
          </a:r>
          <a:r>
            <a:rPr kumimoji="1" lang="en-US" altLang="en-US" sz="1600" dirty="0"/>
            <a:t>ICT</a:t>
          </a:r>
          <a:r>
            <a:rPr kumimoji="1" lang="ja-JP" altLang="en-US" sz="1600" dirty="0"/>
            <a:t>ツールの最新情報の調査と技術動向、福祉に関係する</a:t>
          </a:r>
          <a:r>
            <a:rPr kumimoji="1" lang="en-US" altLang="en-US" sz="1600" dirty="0"/>
            <a:t>IT</a:t>
          </a:r>
          <a:r>
            <a:rPr kumimoji="1" lang="ja-JP" altLang="en-US" sz="1600" dirty="0"/>
            <a:t>の情報入手に務めた。調査には主にインターネット検索（福祉・医療等の専門情報）を利用した。</a:t>
          </a:r>
        </a:p>
      </dgm:t>
    </dgm:pt>
    <dgm:pt modelId="{4D6C8BC5-258C-454A-948E-D30C3784A2E8}" type="parTrans" cxnId="{16B04B42-A7E0-461D-9FB1-54F7A565CF30}">
      <dgm:prSet/>
      <dgm:spPr/>
      <dgm:t>
        <a:bodyPr/>
        <a:lstStyle/>
        <a:p>
          <a:endParaRPr kumimoji="1" lang="ja-JP" altLang="en-US"/>
        </a:p>
      </dgm:t>
    </dgm:pt>
    <dgm:pt modelId="{F9ACD95E-D767-4A78-94B0-6B1FCD44ED57}" type="sibTrans" cxnId="{16B04B42-A7E0-461D-9FB1-54F7A565CF30}">
      <dgm:prSet/>
      <dgm:spPr/>
      <dgm:t>
        <a:bodyPr/>
        <a:lstStyle/>
        <a:p>
          <a:endParaRPr kumimoji="1" lang="ja-JP" altLang="en-US"/>
        </a:p>
      </dgm:t>
    </dgm:pt>
    <dgm:pt modelId="{1D0CBFCC-A2E3-4C56-A71A-FAAD3B2F754F}">
      <dgm:prSet phldrT="[テキスト]" custT="1"/>
      <dgm:spPr/>
      <dgm:t>
        <a:bodyPr/>
        <a:lstStyle/>
        <a:p>
          <a:r>
            <a:rPr kumimoji="1" lang="ja-JP" altLang="en-US" sz="1600" dirty="0"/>
            <a:t>②無駄な時間としては、会議の際の職員の移動、プログラム時のホワイトボードやプロジェクターの準備、プログラム後にホワイトボードに記載した内容の</a:t>
          </a:r>
          <a:r>
            <a:rPr kumimoji="1" lang="en-US" altLang="ja-JP" sz="1600" dirty="0"/>
            <a:t>PC</a:t>
          </a:r>
          <a:r>
            <a:rPr kumimoji="1" lang="ja-JP" altLang="en-US" sz="1600" dirty="0"/>
            <a:t>への転写等であった。</a:t>
          </a:r>
        </a:p>
      </dgm:t>
    </dgm:pt>
    <dgm:pt modelId="{69E0F890-7803-48E2-B0EF-2F3E562C5529}" type="parTrans" cxnId="{31928374-766D-4A12-8957-964D63BDAC72}">
      <dgm:prSet/>
      <dgm:spPr/>
      <dgm:t>
        <a:bodyPr/>
        <a:lstStyle/>
        <a:p>
          <a:endParaRPr kumimoji="1" lang="ja-JP" altLang="en-US"/>
        </a:p>
      </dgm:t>
    </dgm:pt>
    <dgm:pt modelId="{24DD5DA1-6C06-469E-A5B8-E2C86A557AFF}" type="sibTrans" cxnId="{31928374-766D-4A12-8957-964D63BDAC72}">
      <dgm:prSet/>
      <dgm:spPr/>
      <dgm:t>
        <a:bodyPr/>
        <a:lstStyle/>
        <a:p>
          <a:endParaRPr kumimoji="1" lang="ja-JP" altLang="en-US"/>
        </a:p>
      </dgm:t>
    </dgm:pt>
    <dgm:pt modelId="{2DB1633E-67E6-48F1-BFBC-A317C8B26876}" type="pres">
      <dgm:prSet presAssocID="{2391C9EE-13E5-4077-AE07-8E6A8B8E3B15}" presName="linear" presStyleCnt="0">
        <dgm:presLayoutVars>
          <dgm:animLvl val="lvl"/>
          <dgm:resizeHandles val="exact"/>
        </dgm:presLayoutVars>
      </dgm:prSet>
      <dgm:spPr/>
      <dgm:t>
        <a:bodyPr/>
        <a:lstStyle/>
        <a:p>
          <a:endParaRPr kumimoji="1" lang="ja-JP" altLang="en-US"/>
        </a:p>
      </dgm:t>
    </dgm:pt>
    <dgm:pt modelId="{00D8EB19-8146-4C27-AD54-BE6F892B4C87}" type="pres">
      <dgm:prSet presAssocID="{0769B8DE-D630-4A07-B8C1-A12105C3953A}" presName="parentText" presStyleLbl="node1" presStyleIdx="0" presStyleCnt="1" custAng="10800000" custFlipVert="1" custScaleX="112461" custScaleY="183591" custLinFactY="-13987" custLinFactNeighborX="-37703" custLinFactNeighborY="-100000">
        <dgm:presLayoutVars>
          <dgm:chMax val="0"/>
          <dgm:bulletEnabled val="1"/>
        </dgm:presLayoutVars>
      </dgm:prSet>
      <dgm:spPr/>
      <dgm:t>
        <a:bodyPr/>
        <a:lstStyle/>
        <a:p>
          <a:endParaRPr kumimoji="1" lang="ja-JP" altLang="en-US"/>
        </a:p>
      </dgm:t>
    </dgm:pt>
    <dgm:pt modelId="{6F15B529-28CF-489F-B3A5-5795B0CC531E}" type="pres">
      <dgm:prSet presAssocID="{0769B8DE-D630-4A07-B8C1-A12105C3953A}" presName="childText" presStyleLbl="revTx" presStyleIdx="0" presStyleCnt="1" custScaleY="123828" custLinFactNeighborX="-343" custLinFactNeighborY="3638">
        <dgm:presLayoutVars>
          <dgm:bulletEnabled val="1"/>
        </dgm:presLayoutVars>
      </dgm:prSet>
      <dgm:spPr/>
      <dgm:t>
        <a:bodyPr/>
        <a:lstStyle/>
        <a:p>
          <a:endParaRPr kumimoji="1" lang="ja-JP" altLang="en-US"/>
        </a:p>
      </dgm:t>
    </dgm:pt>
  </dgm:ptLst>
  <dgm:cxnLst>
    <dgm:cxn modelId="{31928374-766D-4A12-8957-964D63BDAC72}" srcId="{0769B8DE-D630-4A07-B8C1-A12105C3953A}" destId="{1D0CBFCC-A2E3-4C56-A71A-FAAD3B2F754F}" srcOrd="1" destOrd="0" parTransId="{69E0F890-7803-48E2-B0EF-2F3E562C5529}" sibTransId="{24DD5DA1-6C06-469E-A5B8-E2C86A557AFF}"/>
    <dgm:cxn modelId="{14DB8872-128B-4F6A-AD8D-2C9FAE949E19}" type="presOf" srcId="{5C2602EE-6972-4F6A-8AC5-5CB746148CDE}" destId="{6F15B529-28CF-489F-B3A5-5795B0CC531E}" srcOrd="0" destOrd="3" presId="urn:microsoft.com/office/officeart/2005/8/layout/vList2"/>
    <dgm:cxn modelId="{16B04B42-A7E0-461D-9FB1-54F7A565CF30}" srcId="{0769B8DE-D630-4A07-B8C1-A12105C3953A}" destId="{5C2602EE-6972-4F6A-8AC5-5CB746148CDE}" srcOrd="3" destOrd="0" parTransId="{4D6C8BC5-258C-454A-948E-D30C3784A2E8}" sibTransId="{F9ACD95E-D767-4A78-94B0-6B1FCD44ED57}"/>
    <dgm:cxn modelId="{CBFA0FF2-2BAA-4BA9-AE94-05F0927303E0}" type="presOf" srcId="{BCFD4737-D0F5-43A6-B98D-599575EB4E54}" destId="{6F15B529-28CF-489F-B3A5-5795B0CC531E}" srcOrd="0" destOrd="0" presId="urn:microsoft.com/office/officeart/2005/8/layout/vList2"/>
    <dgm:cxn modelId="{D8BDDF36-EB59-4AC6-9B36-1D9F9391C76C}" type="presOf" srcId="{1D0CBFCC-A2E3-4C56-A71A-FAAD3B2F754F}" destId="{6F15B529-28CF-489F-B3A5-5795B0CC531E}" srcOrd="0" destOrd="1" presId="urn:microsoft.com/office/officeart/2005/8/layout/vList2"/>
    <dgm:cxn modelId="{D422F453-E5A0-43DE-9BDA-9A4DC9B2C3F3}" srcId="{0769B8DE-D630-4A07-B8C1-A12105C3953A}" destId="{BCFD4737-D0F5-43A6-B98D-599575EB4E54}" srcOrd="0" destOrd="0" parTransId="{5413C7F1-F49A-49D8-8A57-FBA7316A8295}" sibTransId="{48CA7F9B-4FE8-48D6-B8E0-FD1FBA7D8CEC}"/>
    <dgm:cxn modelId="{80076F7D-37BA-4D6E-96C8-016F337AF86E}" srcId="{2391C9EE-13E5-4077-AE07-8E6A8B8E3B15}" destId="{0769B8DE-D630-4A07-B8C1-A12105C3953A}" srcOrd="0" destOrd="0" parTransId="{F978C5CA-E6ED-40E0-A92F-E0038E388964}" sibTransId="{109DA740-B204-4183-8504-06BB5C1B2853}"/>
    <dgm:cxn modelId="{B5577EBE-D74B-43C0-AD09-ADCEDC395786}" type="presOf" srcId="{D4403891-E9ED-421A-A3CD-A05068C55E6A}" destId="{6F15B529-28CF-489F-B3A5-5795B0CC531E}" srcOrd="0" destOrd="2" presId="urn:microsoft.com/office/officeart/2005/8/layout/vList2"/>
    <dgm:cxn modelId="{250CDECD-DD96-4F6F-8C52-64E072AE6A9D}" type="presOf" srcId="{0769B8DE-D630-4A07-B8C1-A12105C3953A}" destId="{00D8EB19-8146-4C27-AD54-BE6F892B4C87}" srcOrd="0" destOrd="0" presId="urn:microsoft.com/office/officeart/2005/8/layout/vList2"/>
    <dgm:cxn modelId="{40B0705F-A1FE-48FD-8CE3-97AB710D21ED}" srcId="{0769B8DE-D630-4A07-B8C1-A12105C3953A}" destId="{D4403891-E9ED-421A-A3CD-A05068C55E6A}" srcOrd="2" destOrd="0" parTransId="{C277BDEE-8F47-4896-9F01-BABA59C46DFA}" sibTransId="{9E6BD66C-2253-46C8-A81C-3767F285B01C}"/>
    <dgm:cxn modelId="{D77C267A-A48F-48D4-9421-DD638FADD7BA}" type="presOf" srcId="{2391C9EE-13E5-4077-AE07-8E6A8B8E3B15}" destId="{2DB1633E-67E6-48F1-BFBC-A317C8B26876}" srcOrd="0" destOrd="0" presId="urn:microsoft.com/office/officeart/2005/8/layout/vList2"/>
    <dgm:cxn modelId="{18F2A1D3-A678-48DA-96F3-10CFA4667F21}" type="presParOf" srcId="{2DB1633E-67E6-48F1-BFBC-A317C8B26876}" destId="{00D8EB19-8146-4C27-AD54-BE6F892B4C87}" srcOrd="0" destOrd="0" presId="urn:microsoft.com/office/officeart/2005/8/layout/vList2"/>
    <dgm:cxn modelId="{DB62C186-3300-4A47-85DD-C0CCFDF34055}" type="presParOf" srcId="{2DB1633E-67E6-48F1-BFBC-A317C8B26876}" destId="{6F15B529-28CF-489F-B3A5-5795B0CC53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91C9EE-13E5-4077-AE07-8E6A8B8E3B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BCFD4737-D0F5-43A6-B98D-599575EB4E54}">
      <dgm:prSet phldrT="[テキスト]" custT="1"/>
      <dgm:spPr/>
      <dgm:t>
        <a:bodyPr/>
        <a:lstStyle/>
        <a:p>
          <a:r>
            <a:rPr kumimoji="1" lang="en-US" altLang="ja-JP" sz="2000" dirty="0"/>
            <a:t>【</a:t>
          </a:r>
          <a:r>
            <a:rPr kumimoji="1" lang="ja-JP" altLang="en-US" sz="2000" dirty="0"/>
            <a:t>良かった点</a:t>
          </a:r>
          <a:r>
            <a:rPr kumimoji="1" lang="en-US" altLang="ja-JP" sz="2000" dirty="0"/>
            <a:t>】</a:t>
          </a:r>
          <a:endParaRPr kumimoji="1" lang="ja-JP" altLang="en-US" sz="2000" dirty="0"/>
        </a:p>
      </dgm:t>
    </dgm:pt>
    <dgm:pt modelId="{5413C7F1-F49A-49D8-8A57-FBA7316A8295}" type="parTrans" cxnId="{D422F453-E5A0-43DE-9BDA-9A4DC9B2C3F3}">
      <dgm:prSet/>
      <dgm:spPr/>
      <dgm:t>
        <a:bodyPr/>
        <a:lstStyle/>
        <a:p>
          <a:endParaRPr kumimoji="1" lang="ja-JP" altLang="en-US"/>
        </a:p>
      </dgm:t>
    </dgm:pt>
    <dgm:pt modelId="{48CA7F9B-4FE8-48D6-B8E0-FD1FBA7D8CEC}" type="sibTrans" cxnId="{D422F453-E5A0-43DE-9BDA-9A4DC9B2C3F3}">
      <dgm:prSet/>
      <dgm:spPr/>
      <dgm:t>
        <a:bodyPr/>
        <a:lstStyle/>
        <a:p>
          <a:endParaRPr kumimoji="1" lang="ja-JP" altLang="en-US"/>
        </a:p>
      </dgm:t>
    </dgm:pt>
    <dgm:pt modelId="{12AC54F3-853C-479D-9BBF-7BB9190DD3E9}">
      <dgm:prSet phldrT="[テキスト]" custT="1"/>
      <dgm:spPr/>
      <dgm:t>
        <a:bodyPr/>
        <a:lstStyle/>
        <a:p>
          <a:r>
            <a:rPr kumimoji="1" lang="en-US" altLang="ja-JP" sz="2000" dirty="0"/>
            <a:t>【</a:t>
          </a:r>
          <a:r>
            <a:rPr kumimoji="1" lang="ja-JP" altLang="en-US" sz="2000" dirty="0"/>
            <a:t>今後の課題</a:t>
          </a:r>
          <a:r>
            <a:rPr kumimoji="1" lang="en-US" altLang="ja-JP" sz="2000" dirty="0"/>
            <a:t>】</a:t>
          </a:r>
          <a:endParaRPr kumimoji="1" lang="ja-JP" altLang="en-US" sz="2000" dirty="0"/>
        </a:p>
      </dgm:t>
    </dgm:pt>
    <dgm:pt modelId="{EFD43615-9006-4584-82F1-C7348F392CCD}" type="parTrans" cxnId="{26D6F414-0C6E-47E4-A5F2-8E761B67F150}">
      <dgm:prSet/>
      <dgm:spPr/>
      <dgm:t>
        <a:bodyPr/>
        <a:lstStyle/>
        <a:p>
          <a:endParaRPr kumimoji="1" lang="ja-JP" altLang="en-US"/>
        </a:p>
      </dgm:t>
    </dgm:pt>
    <dgm:pt modelId="{C010BA5B-8143-44B4-A069-6F2762F7C575}" type="sibTrans" cxnId="{26D6F414-0C6E-47E4-A5F2-8E761B67F150}">
      <dgm:prSet/>
      <dgm:spPr/>
      <dgm:t>
        <a:bodyPr/>
        <a:lstStyle/>
        <a:p>
          <a:endParaRPr kumimoji="1" lang="ja-JP" altLang="en-US"/>
        </a:p>
      </dgm:t>
    </dgm:pt>
    <dgm:pt modelId="{00A983EB-81F7-4640-9E1C-F78FE36C5D79}">
      <dgm:prSet phldrT="[テキスト]" custT="1"/>
      <dgm:spPr/>
      <dgm:t>
        <a:bodyPr/>
        <a:lstStyle/>
        <a:p>
          <a:endParaRPr kumimoji="1" lang="ja-JP" altLang="en-US" sz="2000" dirty="0"/>
        </a:p>
      </dgm:t>
    </dgm:pt>
    <dgm:pt modelId="{AFFA4190-8B35-4B2A-BBB1-374A147F74A9}" type="parTrans" cxnId="{3877045B-0802-4885-A36B-B32E4678EBBC}">
      <dgm:prSet/>
      <dgm:spPr/>
      <dgm:t>
        <a:bodyPr/>
        <a:lstStyle/>
        <a:p>
          <a:endParaRPr kumimoji="1" lang="ja-JP" altLang="en-US"/>
        </a:p>
      </dgm:t>
    </dgm:pt>
    <dgm:pt modelId="{06473FF7-62B2-473A-BC4F-BA48BDAFFFCB}" type="sibTrans" cxnId="{3877045B-0802-4885-A36B-B32E4678EBBC}">
      <dgm:prSet/>
      <dgm:spPr/>
      <dgm:t>
        <a:bodyPr/>
        <a:lstStyle/>
        <a:p>
          <a:endParaRPr kumimoji="1" lang="ja-JP" altLang="en-US"/>
        </a:p>
      </dgm:t>
    </dgm:pt>
    <dgm:pt modelId="{45BC40F5-D94E-4EFD-BFC0-B6B51F0E5015}">
      <dgm:prSet phldrT="[テキスト]" custT="1"/>
      <dgm:spPr/>
      <dgm:t>
        <a:bodyPr/>
        <a:lstStyle/>
        <a:p>
          <a:r>
            <a:rPr kumimoji="1" lang="ja-JP" altLang="en-US" sz="2000" dirty="0"/>
            <a:t>①タブレット導入により説明資料の運搬や手書きのメモ書きが減った。</a:t>
          </a:r>
        </a:p>
      </dgm:t>
    </dgm:pt>
    <dgm:pt modelId="{470A604E-4807-4E49-A3DD-F8D5FDDD0AB3}" type="parTrans" cxnId="{76337C7E-8229-415C-8D89-36BBDB662970}">
      <dgm:prSet/>
      <dgm:spPr/>
      <dgm:t>
        <a:bodyPr/>
        <a:lstStyle/>
        <a:p>
          <a:endParaRPr kumimoji="1" lang="ja-JP" altLang="en-US"/>
        </a:p>
      </dgm:t>
    </dgm:pt>
    <dgm:pt modelId="{94E16F2D-2226-46DF-87D0-74241A123918}" type="sibTrans" cxnId="{76337C7E-8229-415C-8D89-36BBDB662970}">
      <dgm:prSet/>
      <dgm:spPr/>
      <dgm:t>
        <a:bodyPr/>
        <a:lstStyle/>
        <a:p>
          <a:endParaRPr kumimoji="1" lang="ja-JP" altLang="en-US"/>
        </a:p>
      </dgm:t>
    </dgm:pt>
    <dgm:pt modelId="{E40E0859-0959-4008-88BE-04E32C813F8B}">
      <dgm:prSet phldrT="[テキスト]" custT="1"/>
      <dgm:spPr/>
      <dgm:t>
        <a:bodyPr/>
        <a:lstStyle/>
        <a:p>
          <a:r>
            <a:rPr kumimoji="1" lang="ja-JP" altLang="en-US" sz="2000" dirty="0"/>
            <a:t>利用者のリスキリング等のプログラムやスタッフの研修資料作成、文章作成、支援計画作成等のデスクワークに時間がかかっている。</a:t>
          </a:r>
          <a:r>
            <a:rPr kumimoji="1" lang="en-US" altLang="ja-JP" sz="2000" dirty="0"/>
            <a:t>AI</a:t>
          </a:r>
          <a:r>
            <a:rPr kumimoji="1" lang="ja-JP" altLang="en-US" sz="2000" dirty="0"/>
            <a:t> の活用により解決していきたい。</a:t>
          </a:r>
        </a:p>
      </dgm:t>
    </dgm:pt>
    <dgm:pt modelId="{BC7CF857-CC4A-4770-BF39-C38E305DF309}" type="parTrans" cxnId="{DB7CE043-DEE2-46CC-BA98-B6DF825E817B}">
      <dgm:prSet/>
      <dgm:spPr/>
      <dgm:t>
        <a:bodyPr/>
        <a:lstStyle/>
        <a:p>
          <a:endParaRPr kumimoji="1" lang="ja-JP" altLang="en-US"/>
        </a:p>
      </dgm:t>
    </dgm:pt>
    <dgm:pt modelId="{AC9C5B2F-51E0-4EA1-93B0-5DFED46C5A2F}" type="sibTrans" cxnId="{DB7CE043-DEE2-46CC-BA98-B6DF825E817B}">
      <dgm:prSet/>
      <dgm:spPr/>
      <dgm:t>
        <a:bodyPr/>
        <a:lstStyle/>
        <a:p>
          <a:endParaRPr kumimoji="1" lang="ja-JP" altLang="en-US"/>
        </a:p>
      </dgm:t>
    </dgm:pt>
    <dgm:pt modelId="{418C5878-C917-4DC0-A571-1CA35C27D476}">
      <dgm:prSet phldrT="[テキスト]" custT="1"/>
      <dgm:spPr/>
      <dgm:t>
        <a:bodyPr/>
        <a:lstStyle/>
        <a:p>
          <a:r>
            <a:rPr kumimoji="1" lang="ja-JP" altLang="en-US" sz="2000" dirty="0"/>
            <a:t>②電子黒板の導入により、オンライン会議や研修をオンラインで行い、人の移動時間が削減できた。またオンラインで容易にコミュニケーションが図れ、事業所間の連携が活性化できた。</a:t>
          </a:r>
        </a:p>
      </dgm:t>
    </dgm:pt>
    <dgm:pt modelId="{FD723DDF-8AC2-4810-9B75-836908889E96}" type="parTrans" cxnId="{B3EB1597-5140-47AC-9E38-0FEB596677F4}">
      <dgm:prSet/>
      <dgm:spPr/>
      <dgm:t>
        <a:bodyPr/>
        <a:lstStyle/>
        <a:p>
          <a:endParaRPr kumimoji="1" lang="ja-JP" altLang="en-US"/>
        </a:p>
      </dgm:t>
    </dgm:pt>
    <dgm:pt modelId="{901DA451-9ABA-45B4-A1BD-A85DE0FADAE8}" type="sibTrans" cxnId="{B3EB1597-5140-47AC-9E38-0FEB596677F4}">
      <dgm:prSet/>
      <dgm:spPr/>
      <dgm:t>
        <a:bodyPr/>
        <a:lstStyle/>
        <a:p>
          <a:endParaRPr kumimoji="1" lang="ja-JP" altLang="en-US"/>
        </a:p>
      </dgm:t>
    </dgm:pt>
    <dgm:pt modelId="{05B86BCC-F3CA-4DA6-BC78-270982F6EBCE}">
      <dgm:prSet phldrT="[テキスト]" custT="1"/>
      <dgm:spPr/>
      <dgm:t>
        <a:bodyPr/>
        <a:lstStyle/>
        <a:p>
          <a:endParaRPr kumimoji="1" lang="ja-JP" altLang="en-US" sz="2000" dirty="0"/>
        </a:p>
      </dgm:t>
    </dgm:pt>
    <dgm:pt modelId="{A64FB03A-FEA9-48A4-9387-0C9EBC8BDEA9}" type="parTrans" cxnId="{DCC7509D-DDB3-4DED-933D-8E48D3ABBCDA}">
      <dgm:prSet/>
      <dgm:spPr/>
      <dgm:t>
        <a:bodyPr/>
        <a:lstStyle/>
        <a:p>
          <a:endParaRPr kumimoji="1" lang="ja-JP" altLang="en-US"/>
        </a:p>
      </dgm:t>
    </dgm:pt>
    <dgm:pt modelId="{4D2612F0-6523-4177-8827-71FDDBAB03D9}" type="sibTrans" cxnId="{DCC7509D-DDB3-4DED-933D-8E48D3ABBCDA}">
      <dgm:prSet/>
      <dgm:spPr/>
      <dgm:t>
        <a:bodyPr/>
        <a:lstStyle/>
        <a:p>
          <a:endParaRPr kumimoji="1" lang="ja-JP" altLang="en-US"/>
        </a:p>
      </dgm:t>
    </dgm:pt>
    <dgm:pt modelId="{0E737AFC-E6E7-4BC3-BCA6-72DC86FF995B}">
      <dgm:prSet phldrT="[テキスト]" custT="1"/>
      <dgm:spPr/>
      <dgm:t>
        <a:bodyPr/>
        <a:lstStyle/>
        <a:p>
          <a:r>
            <a:rPr kumimoji="1" lang="ja-JP" altLang="en-US" sz="2000" dirty="0"/>
            <a:t>③リスキリングや研修等のプログラムの準備にホワイトボードやプロジェクタを設定する時間が削減できた。ホワイトボードを写真に写したり転写する時間が削減できた。</a:t>
          </a:r>
        </a:p>
      </dgm:t>
    </dgm:pt>
    <dgm:pt modelId="{8A136F55-A2ED-49CF-82FC-F9C4E2FE4F4B}" type="parTrans" cxnId="{F6ED4C53-A27B-4C3D-9958-1C286A2B6FDB}">
      <dgm:prSet/>
      <dgm:spPr/>
      <dgm:t>
        <a:bodyPr/>
        <a:lstStyle/>
        <a:p>
          <a:endParaRPr kumimoji="1" lang="ja-JP" altLang="en-US"/>
        </a:p>
      </dgm:t>
    </dgm:pt>
    <dgm:pt modelId="{AFDAAAAD-4AA0-4552-BBDF-8E3158DC36EC}" type="sibTrans" cxnId="{F6ED4C53-A27B-4C3D-9958-1C286A2B6FDB}">
      <dgm:prSet/>
      <dgm:spPr/>
      <dgm:t>
        <a:bodyPr/>
        <a:lstStyle/>
        <a:p>
          <a:endParaRPr kumimoji="1" lang="ja-JP" altLang="en-US"/>
        </a:p>
      </dgm:t>
    </dgm:pt>
    <dgm:pt modelId="{2DB1633E-67E6-48F1-BFBC-A317C8B26876}" type="pres">
      <dgm:prSet presAssocID="{2391C9EE-13E5-4077-AE07-8E6A8B8E3B15}" presName="linear" presStyleCnt="0">
        <dgm:presLayoutVars>
          <dgm:animLvl val="lvl"/>
          <dgm:resizeHandles val="exact"/>
        </dgm:presLayoutVars>
      </dgm:prSet>
      <dgm:spPr/>
      <dgm:t>
        <a:bodyPr/>
        <a:lstStyle/>
        <a:p>
          <a:endParaRPr kumimoji="1" lang="ja-JP" altLang="en-US"/>
        </a:p>
      </dgm:t>
    </dgm:pt>
    <dgm:pt modelId="{3A5110FC-B916-4F84-96CF-44FB097BEBEB}" type="pres">
      <dgm:prSet presAssocID="{BCFD4737-D0F5-43A6-B98D-599575EB4E54}" presName="parentText" presStyleLbl="node1" presStyleIdx="0" presStyleCnt="2" custScaleY="71050" custLinFactNeighborX="104" custLinFactNeighborY="-70328">
        <dgm:presLayoutVars>
          <dgm:chMax val="0"/>
          <dgm:bulletEnabled val="1"/>
        </dgm:presLayoutVars>
      </dgm:prSet>
      <dgm:spPr/>
      <dgm:t>
        <a:bodyPr/>
        <a:lstStyle/>
        <a:p>
          <a:endParaRPr kumimoji="1" lang="ja-JP" altLang="en-US"/>
        </a:p>
      </dgm:t>
    </dgm:pt>
    <dgm:pt modelId="{38B45AE5-6135-499A-8358-EBD7C7F90F84}" type="pres">
      <dgm:prSet presAssocID="{BCFD4737-D0F5-43A6-B98D-599575EB4E54}" presName="childText" presStyleLbl="revTx" presStyleIdx="0" presStyleCnt="2" custScaleY="66170" custLinFactNeighborX="-210" custLinFactNeighborY="-21806">
        <dgm:presLayoutVars>
          <dgm:bulletEnabled val="1"/>
        </dgm:presLayoutVars>
      </dgm:prSet>
      <dgm:spPr/>
      <dgm:t>
        <a:bodyPr/>
        <a:lstStyle/>
        <a:p>
          <a:endParaRPr kumimoji="1" lang="ja-JP" altLang="en-US"/>
        </a:p>
      </dgm:t>
    </dgm:pt>
    <dgm:pt modelId="{966A3F28-5DED-483C-9ED5-9ABC4ECFA774}" type="pres">
      <dgm:prSet presAssocID="{12AC54F3-853C-479D-9BBF-7BB9190DD3E9}" presName="parentText" presStyleLbl="node1" presStyleIdx="1" presStyleCnt="2" custScaleY="70182">
        <dgm:presLayoutVars>
          <dgm:chMax val="0"/>
          <dgm:bulletEnabled val="1"/>
        </dgm:presLayoutVars>
      </dgm:prSet>
      <dgm:spPr/>
      <dgm:t>
        <a:bodyPr/>
        <a:lstStyle/>
        <a:p>
          <a:endParaRPr kumimoji="1" lang="ja-JP" altLang="en-US"/>
        </a:p>
      </dgm:t>
    </dgm:pt>
    <dgm:pt modelId="{C04AC751-9346-47F3-9C91-D61402F52A9E}" type="pres">
      <dgm:prSet presAssocID="{12AC54F3-853C-479D-9BBF-7BB9190DD3E9}" presName="childText" presStyleLbl="revTx" presStyleIdx="1" presStyleCnt="2" custScaleY="113403" custLinFactNeighborX="648" custLinFactNeighborY="10004">
        <dgm:presLayoutVars>
          <dgm:bulletEnabled val="1"/>
        </dgm:presLayoutVars>
      </dgm:prSet>
      <dgm:spPr/>
      <dgm:t>
        <a:bodyPr/>
        <a:lstStyle/>
        <a:p>
          <a:endParaRPr kumimoji="1" lang="ja-JP" altLang="en-US"/>
        </a:p>
      </dgm:t>
    </dgm:pt>
  </dgm:ptLst>
  <dgm:cxnLst>
    <dgm:cxn modelId="{024E2368-D432-40B0-8E49-E0871EE9F62E}" type="presOf" srcId="{12AC54F3-853C-479D-9BBF-7BB9190DD3E9}" destId="{966A3F28-5DED-483C-9ED5-9ABC4ECFA774}" srcOrd="0" destOrd="0" presId="urn:microsoft.com/office/officeart/2005/8/layout/vList2"/>
    <dgm:cxn modelId="{76337C7E-8229-415C-8D89-36BBDB662970}" srcId="{BCFD4737-D0F5-43A6-B98D-599575EB4E54}" destId="{45BC40F5-D94E-4EFD-BFC0-B6B51F0E5015}" srcOrd="0" destOrd="0" parTransId="{470A604E-4807-4E49-A3DD-F8D5FDDD0AB3}" sibTransId="{94E16F2D-2226-46DF-87D0-74241A123918}"/>
    <dgm:cxn modelId="{26D6F414-0C6E-47E4-A5F2-8E761B67F150}" srcId="{2391C9EE-13E5-4077-AE07-8E6A8B8E3B15}" destId="{12AC54F3-853C-479D-9BBF-7BB9190DD3E9}" srcOrd="1" destOrd="0" parTransId="{EFD43615-9006-4584-82F1-C7348F392CCD}" sibTransId="{C010BA5B-8143-44B4-A069-6F2762F7C575}"/>
    <dgm:cxn modelId="{D422F453-E5A0-43DE-9BDA-9A4DC9B2C3F3}" srcId="{2391C9EE-13E5-4077-AE07-8E6A8B8E3B15}" destId="{BCFD4737-D0F5-43A6-B98D-599575EB4E54}" srcOrd="0" destOrd="0" parTransId="{5413C7F1-F49A-49D8-8A57-FBA7316A8295}" sibTransId="{48CA7F9B-4FE8-48D6-B8E0-FD1FBA7D8CEC}"/>
    <dgm:cxn modelId="{B11757C1-A713-4EED-94C4-4C5213DE54E9}" type="presOf" srcId="{45BC40F5-D94E-4EFD-BFC0-B6B51F0E5015}" destId="{38B45AE5-6135-499A-8358-EBD7C7F90F84}" srcOrd="0" destOrd="0" presId="urn:microsoft.com/office/officeart/2005/8/layout/vList2"/>
    <dgm:cxn modelId="{B3EB1597-5140-47AC-9E38-0FEB596677F4}" srcId="{BCFD4737-D0F5-43A6-B98D-599575EB4E54}" destId="{418C5878-C917-4DC0-A571-1CA35C27D476}" srcOrd="1" destOrd="0" parTransId="{FD723DDF-8AC2-4810-9B75-836908889E96}" sibTransId="{901DA451-9ABA-45B4-A1BD-A85DE0FADAE8}"/>
    <dgm:cxn modelId="{DB7CE043-DEE2-46CC-BA98-B6DF825E817B}" srcId="{12AC54F3-853C-479D-9BBF-7BB9190DD3E9}" destId="{E40E0859-0959-4008-88BE-04E32C813F8B}" srcOrd="0" destOrd="0" parTransId="{BC7CF857-CC4A-4770-BF39-C38E305DF309}" sibTransId="{AC9C5B2F-51E0-4EA1-93B0-5DFED46C5A2F}"/>
    <dgm:cxn modelId="{3877045B-0802-4885-A36B-B32E4678EBBC}" srcId="{BCFD4737-D0F5-43A6-B98D-599575EB4E54}" destId="{00A983EB-81F7-4640-9E1C-F78FE36C5D79}" srcOrd="4" destOrd="0" parTransId="{AFFA4190-8B35-4B2A-BBB1-374A147F74A9}" sibTransId="{06473FF7-62B2-473A-BC4F-BA48BDAFFFCB}"/>
    <dgm:cxn modelId="{F6ED4C53-A27B-4C3D-9958-1C286A2B6FDB}" srcId="{BCFD4737-D0F5-43A6-B98D-599575EB4E54}" destId="{0E737AFC-E6E7-4BC3-BCA6-72DC86FF995B}" srcOrd="2" destOrd="0" parTransId="{8A136F55-A2ED-49CF-82FC-F9C4E2FE4F4B}" sibTransId="{AFDAAAAD-4AA0-4552-BBDF-8E3158DC36EC}"/>
    <dgm:cxn modelId="{0434F669-7C6A-4D34-A981-963A966822B2}" type="presOf" srcId="{418C5878-C917-4DC0-A571-1CA35C27D476}" destId="{38B45AE5-6135-499A-8358-EBD7C7F90F84}" srcOrd="0" destOrd="1" presId="urn:microsoft.com/office/officeart/2005/8/layout/vList2"/>
    <dgm:cxn modelId="{7F907DDD-7C68-4C20-93BF-06F78B9D3F1C}" type="presOf" srcId="{05B86BCC-F3CA-4DA6-BC78-270982F6EBCE}" destId="{38B45AE5-6135-499A-8358-EBD7C7F90F84}" srcOrd="0" destOrd="3" presId="urn:microsoft.com/office/officeart/2005/8/layout/vList2"/>
    <dgm:cxn modelId="{01EDCC39-E9F6-4A96-A50A-7AAC4F6DD381}" type="presOf" srcId="{E40E0859-0959-4008-88BE-04E32C813F8B}" destId="{C04AC751-9346-47F3-9C91-D61402F52A9E}" srcOrd="0" destOrd="0" presId="urn:microsoft.com/office/officeart/2005/8/layout/vList2"/>
    <dgm:cxn modelId="{D77C267A-A48F-48D4-9421-DD638FADD7BA}" type="presOf" srcId="{2391C9EE-13E5-4077-AE07-8E6A8B8E3B15}" destId="{2DB1633E-67E6-48F1-BFBC-A317C8B26876}" srcOrd="0" destOrd="0" presId="urn:microsoft.com/office/officeart/2005/8/layout/vList2"/>
    <dgm:cxn modelId="{78095FC2-332D-424E-A835-7E29DAA459F0}" type="presOf" srcId="{BCFD4737-D0F5-43A6-B98D-599575EB4E54}" destId="{3A5110FC-B916-4F84-96CF-44FB097BEBEB}" srcOrd="0" destOrd="0" presId="urn:microsoft.com/office/officeart/2005/8/layout/vList2"/>
    <dgm:cxn modelId="{D43B53CE-ED8A-4C27-AB97-BEFEDD737F57}" type="presOf" srcId="{0E737AFC-E6E7-4BC3-BCA6-72DC86FF995B}" destId="{38B45AE5-6135-499A-8358-EBD7C7F90F84}" srcOrd="0" destOrd="2" presId="urn:microsoft.com/office/officeart/2005/8/layout/vList2"/>
    <dgm:cxn modelId="{374B9D9C-95E5-47EF-9CA5-9E73A1ADC533}" type="presOf" srcId="{00A983EB-81F7-4640-9E1C-F78FE36C5D79}" destId="{38B45AE5-6135-499A-8358-EBD7C7F90F84}" srcOrd="0" destOrd="4" presId="urn:microsoft.com/office/officeart/2005/8/layout/vList2"/>
    <dgm:cxn modelId="{DCC7509D-DDB3-4DED-933D-8E48D3ABBCDA}" srcId="{BCFD4737-D0F5-43A6-B98D-599575EB4E54}" destId="{05B86BCC-F3CA-4DA6-BC78-270982F6EBCE}" srcOrd="3" destOrd="0" parTransId="{A64FB03A-FEA9-48A4-9387-0C9EBC8BDEA9}" sibTransId="{4D2612F0-6523-4177-8827-71FDDBAB03D9}"/>
    <dgm:cxn modelId="{26D6842E-4DD3-4531-9CAE-D5D3397B5279}" type="presParOf" srcId="{2DB1633E-67E6-48F1-BFBC-A317C8B26876}" destId="{3A5110FC-B916-4F84-96CF-44FB097BEBEB}" srcOrd="0" destOrd="0" presId="urn:microsoft.com/office/officeart/2005/8/layout/vList2"/>
    <dgm:cxn modelId="{85DA75D9-D56E-4E63-8344-A9329CB78DF8}" type="presParOf" srcId="{2DB1633E-67E6-48F1-BFBC-A317C8B26876}" destId="{38B45AE5-6135-499A-8358-EBD7C7F90F84}" srcOrd="1" destOrd="0" presId="urn:microsoft.com/office/officeart/2005/8/layout/vList2"/>
    <dgm:cxn modelId="{AF5179A5-93A9-4D4A-8960-47A0AB82AA90}" type="presParOf" srcId="{2DB1633E-67E6-48F1-BFBC-A317C8B26876}" destId="{966A3F28-5DED-483C-9ED5-9ABC4ECFA774}" srcOrd="2" destOrd="0" presId="urn:microsoft.com/office/officeart/2005/8/layout/vList2"/>
    <dgm:cxn modelId="{0AAA8D59-983F-40B5-8ED0-D745EFD543A4}" type="presParOf" srcId="{2DB1633E-67E6-48F1-BFBC-A317C8B26876}" destId="{C04AC751-9346-47F3-9C91-D61402F52A9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43B483-3102-4F4E-BB5F-23CBF8BFB008}">
      <dsp:nvSpPr>
        <dsp:cNvPr id="0" name=""/>
        <dsp:cNvSpPr/>
      </dsp:nvSpPr>
      <dsp:spPr>
        <a:xfrm>
          <a:off x="1116889" y="1430505"/>
          <a:ext cx="3568513" cy="238417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B2FBBD-25CD-4B84-A7E4-758F95A91263}">
      <dsp:nvSpPr>
        <dsp:cNvPr id="0" name=""/>
        <dsp:cNvSpPr/>
      </dsp:nvSpPr>
      <dsp:spPr>
        <a:xfrm>
          <a:off x="94030" y="0"/>
          <a:ext cx="3703724" cy="29647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kumimoji="1" lang="ja-JP" altLang="en-US" sz="1100" kern="1200" dirty="0"/>
            <a:t>課題</a:t>
          </a:r>
        </a:p>
        <a:p>
          <a:pPr marL="57150" lvl="1" indent="-57150" algn="l" defTabSz="400050">
            <a:lnSpc>
              <a:spcPct val="90000"/>
            </a:lnSpc>
            <a:spcBef>
              <a:spcPct val="0"/>
            </a:spcBef>
            <a:spcAft>
              <a:spcPct val="15000"/>
            </a:spcAft>
            <a:buChar char="••"/>
          </a:pPr>
          <a:r>
            <a:rPr kumimoji="1" lang="ja-JP" altLang="en-US" sz="900" kern="1200" dirty="0"/>
            <a:t>利用者のリスキリングにおける座学やプログラムでのホワイトボードの板書記載内容を一つ一つ画像記録しているが、記録忘れがあったり資料の整理整頓ができていなく、授業プログラムや支援の積み上げが不足している。</a:t>
          </a:r>
        </a:p>
        <a:p>
          <a:pPr marL="57150" lvl="1" indent="-57150" algn="l" defTabSz="400050">
            <a:lnSpc>
              <a:spcPct val="90000"/>
            </a:lnSpc>
            <a:spcBef>
              <a:spcPct val="0"/>
            </a:spcBef>
            <a:spcAft>
              <a:spcPct val="15000"/>
            </a:spcAft>
            <a:buChar char="••"/>
          </a:pPr>
          <a:r>
            <a:rPr kumimoji="1" lang="ja-JP" altLang="en-US" sz="900" kern="1200" dirty="0"/>
            <a:t>会議録のメモをその都度パソコンに転記しているため、記録係のとりまとめ時間がかかる。</a:t>
          </a:r>
        </a:p>
        <a:p>
          <a:pPr marL="57150" lvl="1" indent="-57150" algn="l" defTabSz="400050">
            <a:lnSpc>
              <a:spcPct val="90000"/>
            </a:lnSpc>
            <a:spcBef>
              <a:spcPct val="0"/>
            </a:spcBef>
            <a:spcAft>
              <a:spcPct val="15000"/>
            </a:spcAft>
            <a:buChar char="••"/>
          </a:pPr>
          <a:r>
            <a:rPr kumimoji="1" lang="ja-JP" altLang="en-US" sz="900" kern="1200" dirty="0"/>
            <a:t>オンライン会議も開催しているが、「資料のどの箇所を話しているのか分からない」「情報が正しく伝わらず、手戻りが増えた」「意思疎通に時間がかかる」など、</a:t>
          </a:r>
          <a:r>
            <a:rPr kumimoji="1" lang="en-US" altLang="en-US" sz="900" kern="1200" dirty="0"/>
            <a:t>Web</a:t>
          </a:r>
          <a:r>
            <a:rPr kumimoji="1" lang="ja-JP" altLang="en-US" sz="900" kern="1200" dirty="0"/>
            <a:t>会議の理解度に差が</a:t>
          </a:r>
          <a:r>
            <a:rPr kumimoji="1" lang="ja-JP" altLang="en-US" sz="900" kern="1200"/>
            <a:t>出ている。 </a:t>
          </a:r>
          <a:endParaRPr kumimoji="1" lang="ja-JP" altLang="en-US" sz="900" kern="1200" dirty="0"/>
        </a:p>
        <a:p>
          <a:pPr marL="57150" lvl="1" indent="-57150" algn="l" defTabSz="400050">
            <a:lnSpc>
              <a:spcPct val="90000"/>
            </a:lnSpc>
            <a:spcBef>
              <a:spcPct val="0"/>
            </a:spcBef>
            <a:spcAft>
              <a:spcPct val="15000"/>
            </a:spcAft>
            <a:buChar char="••"/>
          </a:pPr>
          <a:endParaRPr kumimoji="1" lang="ja-JP" altLang="en-US" sz="900" kern="1200" dirty="0"/>
        </a:p>
      </dsp:txBody>
      <dsp:txXfrm>
        <a:off x="180864" y="86834"/>
        <a:ext cx="3530056" cy="2791078"/>
      </dsp:txXfrm>
    </dsp:sp>
    <dsp:sp modelId="{D0A50A51-E480-4A7F-B10C-F4B1D90D2CCB}">
      <dsp:nvSpPr>
        <dsp:cNvPr id="0" name=""/>
        <dsp:cNvSpPr/>
      </dsp:nvSpPr>
      <dsp:spPr>
        <a:xfrm rot="21481108">
          <a:off x="4742993" y="1720867"/>
          <a:ext cx="391081" cy="8574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kumimoji="1" lang="ja-JP" altLang="en-US" sz="800" kern="1200"/>
        </a:p>
      </dsp:txBody>
      <dsp:txXfrm>
        <a:off x="4743028" y="1894388"/>
        <a:ext cx="273757" cy="514477"/>
      </dsp:txXfrm>
    </dsp:sp>
    <dsp:sp modelId="{1B4C9A90-85FB-4C4E-A908-7B088FE1B0F9}">
      <dsp:nvSpPr>
        <dsp:cNvPr id="0" name=""/>
        <dsp:cNvSpPr/>
      </dsp:nvSpPr>
      <dsp:spPr>
        <a:xfrm>
          <a:off x="5802110" y="1268405"/>
          <a:ext cx="3568513" cy="238417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249A9B-2AB2-4AE3-BE68-3D8A3217ADD7}">
      <dsp:nvSpPr>
        <dsp:cNvPr id="0" name=""/>
        <dsp:cNvSpPr/>
      </dsp:nvSpPr>
      <dsp:spPr>
        <a:xfrm>
          <a:off x="5346021" y="0"/>
          <a:ext cx="3568513" cy="30162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kumimoji="1" lang="ja-JP" altLang="en-US" sz="1100" kern="1200" dirty="0"/>
            <a:t>成果</a:t>
          </a:r>
        </a:p>
        <a:p>
          <a:pPr marL="57150" lvl="1" indent="-57150" algn="l" defTabSz="400050">
            <a:lnSpc>
              <a:spcPct val="90000"/>
            </a:lnSpc>
            <a:spcBef>
              <a:spcPct val="0"/>
            </a:spcBef>
            <a:spcAft>
              <a:spcPct val="15000"/>
            </a:spcAft>
            <a:buChar char="••"/>
          </a:pPr>
          <a:r>
            <a:rPr kumimoji="1" lang="zh-TW" altLang="en-US" sz="900" kern="1200" dirty="0"/>
            <a:t>電子黒板導入</a:t>
          </a:r>
          <a:r>
            <a:rPr kumimoji="1" lang="ja-JP" altLang="en-US" sz="900" kern="1200" dirty="0"/>
            <a:t>により、遠隔地であってもミーティングの課題や方向性、参加者の意見を書き込みで「見える化」が向上する。参加者の共通認識を合わせ、双方向での書き込みで議論を活発化することより理解度を高め、質の高い支援につながる。ホワイトボードに記載した内容をパソコンに転記する必要が無くなり、業務の効率化につながった。</a:t>
          </a:r>
        </a:p>
        <a:p>
          <a:pPr marL="57150" lvl="1" indent="-57150" algn="l" defTabSz="400050">
            <a:lnSpc>
              <a:spcPct val="90000"/>
            </a:lnSpc>
            <a:spcBef>
              <a:spcPct val="0"/>
            </a:spcBef>
            <a:spcAft>
              <a:spcPct val="15000"/>
            </a:spcAft>
            <a:buChar char="••"/>
          </a:pPr>
          <a:r>
            <a:rPr kumimoji="1" lang="ja-JP" altLang="en-US" sz="900" kern="1200" dirty="0"/>
            <a:t>タブレット導入により支援記録記載業務・リーダー会議スタッフ研修会参加と記録業務の効率化につながった。薄くて軽いため、施設外活動場所でも気軽に持ち運べ、移動中も使いやすい。ペンを使えばメモやノート・画用紙代わりになり、会議や研修会の記録業務も短時間となり、ペーパーレスにもなった。</a:t>
          </a:r>
        </a:p>
        <a:p>
          <a:pPr marL="57150" lvl="1" indent="-57150" algn="l" defTabSz="400050">
            <a:lnSpc>
              <a:spcPct val="90000"/>
            </a:lnSpc>
            <a:spcBef>
              <a:spcPct val="0"/>
            </a:spcBef>
            <a:spcAft>
              <a:spcPct val="15000"/>
            </a:spcAft>
            <a:buChar char="••"/>
          </a:pPr>
          <a:endParaRPr kumimoji="1" lang="ja-JP" altLang="en-US" sz="900" kern="1200" dirty="0"/>
        </a:p>
      </dsp:txBody>
      <dsp:txXfrm>
        <a:off x="5434364" y="88343"/>
        <a:ext cx="3391827" cy="28395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8EB19-8146-4C27-AD54-BE6F892B4C87}">
      <dsp:nvSpPr>
        <dsp:cNvPr id="0" name=""/>
        <dsp:cNvSpPr/>
      </dsp:nvSpPr>
      <dsp:spPr>
        <a:xfrm rot="10800000" flipV="1">
          <a:off x="0" y="0"/>
          <a:ext cx="10443358" cy="4502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kumimoji="1" lang="ja-JP" altLang="en-US" sz="1600" kern="1200" dirty="0"/>
            <a:t>業務効率化のステップ</a:t>
          </a:r>
        </a:p>
      </dsp:txBody>
      <dsp:txXfrm rot="-10800000">
        <a:off x="21977" y="21977"/>
        <a:ext cx="10399404" cy="406248"/>
      </dsp:txXfrm>
    </dsp:sp>
    <dsp:sp modelId="{6F15B529-28CF-489F-B3A5-5795B0CC531E}">
      <dsp:nvSpPr>
        <dsp:cNvPr id="0" name=""/>
        <dsp:cNvSpPr/>
      </dsp:nvSpPr>
      <dsp:spPr>
        <a:xfrm>
          <a:off x="0" y="605132"/>
          <a:ext cx="10443358" cy="33768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1577"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①職員のデスクワークを精査し、現状把握した。その結果、法人全体会議、他事業所との会議、研修時の移動やプログラム時の機材準備に無駄な時間が発生していることが判明した。</a:t>
          </a:r>
        </a:p>
        <a:p>
          <a:pPr marL="171450" lvl="1" indent="-171450" algn="l" defTabSz="711200">
            <a:lnSpc>
              <a:spcPct val="90000"/>
            </a:lnSpc>
            <a:spcBef>
              <a:spcPct val="0"/>
            </a:spcBef>
            <a:spcAft>
              <a:spcPct val="20000"/>
            </a:spcAft>
            <a:buChar char="••"/>
          </a:pPr>
          <a:r>
            <a:rPr kumimoji="1" lang="ja-JP" altLang="en-US" sz="1600" kern="1200" dirty="0"/>
            <a:t>②無駄な時間としては、会議の際の職員の移動、プログラム時のホワイトボードやプロジェクターの準備、プログラム後にホワイトボードに記載した内容の</a:t>
          </a:r>
          <a:r>
            <a:rPr kumimoji="1" lang="en-US" altLang="ja-JP" sz="1600" kern="1200" dirty="0"/>
            <a:t>PC</a:t>
          </a:r>
          <a:r>
            <a:rPr kumimoji="1" lang="ja-JP" altLang="en-US" sz="1600" kern="1200" dirty="0"/>
            <a:t>への転写等であった。</a:t>
          </a:r>
        </a:p>
        <a:p>
          <a:pPr marL="171450" lvl="1" indent="-171450" algn="l" defTabSz="711200">
            <a:lnSpc>
              <a:spcPct val="90000"/>
            </a:lnSpc>
            <a:spcBef>
              <a:spcPct val="0"/>
            </a:spcBef>
            <a:spcAft>
              <a:spcPct val="20000"/>
            </a:spcAft>
            <a:buChar char="••"/>
          </a:pPr>
          <a:r>
            <a:rPr kumimoji="1" lang="ja-JP" altLang="en-US" sz="1600" kern="1200" dirty="0"/>
            <a:t>③対策として運搬し易いタブレットの導入、事象所外とのコミュニケーション強化とプログラムに活用できる電子黒板を採用した。</a:t>
          </a:r>
        </a:p>
        <a:p>
          <a:pPr marL="171450" lvl="1" indent="-171450" algn="l" defTabSz="711200">
            <a:lnSpc>
              <a:spcPct val="90000"/>
            </a:lnSpc>
            <a:spcBef>
              <a:spcPct val="0"/>
            </a:spcBef>
            <a:spcAft>
              <a:spcPct val="20000"/>
            </a:spcAft>
            <a:buChar char="••"/>
          </a:pPr>
          <a:r>
            <a:rPr kumimoji="1" lang="ja-JP" altLang="en-US" sz="1600" kern="1200" dirty="0"/>
            <a:t>④これらの推進にあたっては、</a:t>
          </a:r>
          <a:r>
            <a:rPr kumimoji="1" lang="en-US" altLang="en-US" sz="1600" kern="1200" dirty="0"/>
            <a:t>ICT</a:t>
          </a:r>
          <a:r>
            <a:rPr kumimoji="1" lang="ja-JP" altLang="en-US" sz="1600" kern="1200" dirty="0"/>
            <a:t>ツールの最新情報の調査と技術動向、福祉に関係する</a:t>
          </a:r>
          <a:r>
            <a:rPr kumimoji="1" lang="en-US" altLang="en-US" sz="1600" kern="1200" dirty="0"/>
            <a:t>IT</a:t>
          </a:r>
          <a:r>
            <a:rPr kumimoji="1" lang="ja-JP" altLang="en-US" sz="1600" kern="1200" dirty="0"/>
            <a:t>の情報入手に務めた。調査には主にインターネット検索（福祉・医療等の専門情報）を利用した。</a:t>
          </a:r>
        </a:p>
      </dsp:txBody>
      <dsp:txXfrm>
        <a:off x="0" y="605132"/>
        <a:ext cx="10443358" cy="33768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110FC-B916-4F84-96CF-44FB097BEBEB}">
      <dsp:nvSpPr>
        <dsp:cNvPr id="0" name=""/>
        <dsp:cNvSpPr/>
      </dsp:nvSpPr>
      <dsp:spPr>
        <a:xfrm>
          <a:off x="0" y="0"/>
          <a:ext cx="10381089" cy="8504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en-US" altLang="ja-JP" sz="2000" kern="1200" dirty="0"/>
            <a:t>【</a:t>
          </a:r>
          <a:r>
            <a:rPr kumimoji="1" lang="ja-JP" altLang="en-US" sz="2000" kern="1200" dirty="0"/>
            <a:t>良かった点</a:t>
          </a:r>
          <a:r>
            <a:rPr kumimoji="1" lang="en-US" altLang="ja-JP" sz="2000" kern="1200" dirty="0"/>
            <a:t>】</a:t>
          </a:r>
          <a:endParaRPr kumimoji="1" lang="ja-JP" altLang="en-US" sz="2000" kern="1200" dirty="0"/>
        </a:p>
      </dsp:txBody>
      <dsp:txXfrm>
        <a:off x="41513" y="41513"/>
        <a:ext cx="10298063" cy="767378"/>
      </dsp:txXfrm>
    </dsp:sp>
    <dsp:sp modelId="{38B45AE5-6135-499A-8358-EBD7C7F90F84}">
      <dsp:nvSpPr>
        <dsp:cNvPr id="0" name=""/>
        <dsp:cNvSpPr/>
      </dsp:nvSpPr>
      <dsp:spPr>
        <a:xfrm>
          <a:off x="0" y="1070243"/>
          <a:ext cx="10381089" cy="2320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25400" rIns="142240" bIns="25400" numCol="1" spcCol="1270" anchor="t" anchorCtr="0">
          <a:noAutofit/>
        </a:bodyPr>
        <a:lstStyle/>
        <a:p>
          <a:pPr marL="228600" lvl="1" indent="-228600" algn="l" defTabSz="889000">
            <a:lnSpc>
              <a:spcPct val="90000"/>
            </a:lnSpc>
            <a:spcBef>
              <a:spcPct val="0"/>
            </a:spcBef>
            <a:spcAft>
              <a:spcPct val="20000"/>
            </a:spcAft>
            <a:buChar char="••"/>
          </a:pPr>
          <a:r>
            <a:rPr kumimoji="1" lang="ja-JP" altLang="en-US" sz="2000" kern="1200" dirty="0"/>
            <a:t>①タブレット導入により説明資料の運搬や手書きのメモ書きが減った。</a:t>
          </a:r>
        </a:p>
        <a:p>
          <a:pPr marL="228600" lvl="1" indent="-228600" algn="l" defTabSz="889000">
            <a:lnSpc>
              <a:spcPct val="90000"/>
            </a:lnSpc>
            <a:spcBef>
              <a:spcPct val="0"/>
            </a:spcBef>
            <a:spcAft>
              <a:spcPct val="20000"/>
            </a:spcAft>
            <a:buChar char="••"/>
          </a:pPr>
          <a:r>
            <a:rPr kumimoji="1" lang="ja-JP" altLang="en-US" sz="2000" kern="1200" dirty="0"/>
            <a:t>②電子黒板の導入により、オンライン会議や研修をオンラインで行い、人の移動時間が削減できた。またオンラインで容易にコミュニケーションが図れ、事業所間の連携が活性化できた。</a:t>
          </a:r>
        </a:p>
        <a:p>
          <a:pPr marL="228600" lvl="1" indent="-228600" algn="l" defTabSz="889000">
            <a:lnSpc>
              <a:spcPct val="90000"/>
            </a:lnSpc>
            <a:spcBef>
              <a:spcPct val="0"/>
            </a:spcBef>
            <a:spcAft>
              <a:spcPct val="20000"/>
            </a:spcAft>
            <a:buChar char="••"/>
          </a:pPr>
          <a:r>
            <a:rPr kumimoji="1" lang="ja-JP" altLang="en-US" sz="2000" kern="1200" dirty="0"/>
            <a:t>③リスキリングや研修等のプログラムの準備にホワイトボードやプロジェクタを設定する時間が削減できた。ホワイトボードを写真に写したり転写する時間が削減できた。</a:t>
          </a:r>
        </a:p>
        <a:p>
          <a:pPr marL="228600" lvl="1" indent="-228600" algn="l" defTabSz="889000">
            <a:lnSpc>
              <a:spcPct val="90000"/>
            </a:lnSpc>
            <a:spcBef>
              <a:spcPct val="0"/>
            </a:spcBef>
            <a:spcAft>
              <a:spcPct val="20000"/>
            </a:spcAft>
            <a:buChar char="••"/>
          </a:pPr>
          <a:endParaRPr kumimoji="1" lang="ja-JP" altLang="en-US" sz="2000" kern="1200" dirty="0"/>
        </a:p>
        <a:p>
          <a:pPr marL="228600" lvl="1" indent="-228600" algn="l" defTabSz="889000">
            <a:lnSpc>
              <a:spcPct val="90000"/>
            </a:lnSpc>
            <a:spcBef>
              <a:spcPct val="0"/>
            </a:spcBef>
            <a:spcAft>
              <a:spcPct val="20000"/>
            </a:spcAft>
            <a:buChar char="••"/>
          </a:pPr>
          <a:endParaRPr kumimoji="1" lang="ja-JP" altLang="en-US" sz="2000" kern="1200" dirty="0"/>
        </a:p>
      </dsp:txBody>
      <dsp:txXfrm>
        <a:off x="0" y="1070243"/>
        <a:ext cx="10381089" cy="2320774"/>
      </dsp:txXfrm>
    </dsp:sp>
    <dsp:sp modelId="{966A3F28-5DED-483C-9ED5-9ABC4ECFA774}">
      <dsp:nvSpPr>
        <dsp:cNvPr id="0" name=""/>
        <dsp:cNvSpPr/>
      </dsp:nvSpPr>
      <dsp:spPr>
        <a:xfrm>
          <a:off x="0" y="3652016"/>
          <a:ext cx="10381089" cy="8400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en-US" altLang="ja-JP" sz="2000" kern="1200" dirty="0"/>
            <a:t>【</a:t>
          </a:r>
          <a:r>
            <a:rPr kumimoji="1" lang="ja-JP" altLang="en-US" sz="2000" kern="1200" dirty="0"/>
            <a:t>今後の課題</a:t>
          </a:r>
          <a:r>
            <a:rPr kumimoji="1" lang="en-US" altLang="ja-JP" sz="2000" kern="1200" dirty="0"/>
            <a:t>】</a:t>
          </a:r>
          <a:endParaRPr kumimoji="1" lang="ja-JP" altLang="en-US" sz="2000" kern="1200" dirty="0"/>
        </a:p>
      </dsp:txBody>
      <dsp:txXfrm>
        <a:off x="41006" y="3693022"/>
        <a:ext cx="10299077" cy="758003"/>
      </dsp:txXfrm>
    </dsp:sp>
    <dsp:sp modelId="{C04AC751-9346-47F3-9C91-D61402F52A9E}">
      <dsp:nvSpPr>
        <dsp:cNvPr id="0" name=""/>
        <dsp:cNvSpPr/>
      </dsp:nvSpPr>
      <dsp:spPr>
        <a:xfrm>
          <a:off x="0" y="4611770"/>
          <a:ext cx="10381089" cy="1200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25400" rIns="142240" bIns="25400" numCol="1" spcCol="1270" anchor="t" anchorCtr="0">
          <a:noAutofit/>
        </a:bodyPr>
        <a:lstStyle/>
        <a:p>
          <a:pPr marL="228600" lvl="1" indent="-228600" algn="l" defTabSz="889000">
            <a:lnSpc>
              <a:spcPct val="90000"/>
            </a:lnSpc>
            <a:spcBef>
              <a:spcPct val="0"/>
            </a:spcBef>
            <a:spcAft>
              <a:spcPct val="20000"/>
            </a:spcAft>
            <a:buChar char="••"/>
          </a:pPr>
          <a:r>
            <a:rPr kumimoji="1" lang="ja-JP" altLang="en-US" sz="2000" kern="1200" dirty="0"/>
            <a:t>利用者のリスキリング等のプログラムやスタッフの研修資料作成、文章作成、支援計画作成等のデスクワークに時間がかかっている。</a:t>
          </a:r>
          <a:r>
            <a:rPr kumimoji="1" lang="en-US" altLang="ja-JP" sz="2000" kern="1200" dirty="0"/>
            <a:t>AI</a:t>
          </a:r>
          <a:r>
            <a:rPr kumimoji="1" lang="ja-JP" altLang="en-US" sz="2000" kern="1200" dirty="0"/>
            <a:t> の活用により解決していきたい。</a:t>
          </a:r>
        </a:p>
      </dsp:txBody>
      <dsp:txXfrm>
        <a:off x="0" y="4611770"/>
        <a:ext cx="10381089" cy="120071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64512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29838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53358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53202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831291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2025/5/8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73786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752FE1B-9565-4676-A2E8-F697DC098712}" type="datetimeFigureOut">
              <a:rPr kumimoji="1" lang="ja-JP" altLang="en-US" smtClean="0"/>
              <a:t>2025/5/8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0301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752FE1B-9565-4676-A2E8-F697DC098712}" type="datetimeFigureOut">
              <a:rPr kumimoji="1" lang="ja-JP" altLang="en-US" smtClean="0"/>
              <a:t>2025/5/8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88753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752FE1B-9565-4676-A2E8-F697DC098712}" type="datetimeFigureOut">
              <a:rPr kumimoji="1" lang="ja-JP" altLang="en-US" smtClean="0"/>
              <a:t>2025/5/8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104385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2025/5/8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75046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2025/5/8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17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2FE1B-9565-4676-A2E8-F697DC098712}" type="datetimeFigureOut">
              <a:rPr kumimoji="1" lang="ja-JP" altLang="en-US" smtClean="0"/>
              <a:t>2025/5/8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427543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117" y="209954"/>
            <a:ext cx="10515600" cy="909493"/>
          </a:xfrm>
        </p:spPr>
        <p:txBody>
          <a:bodyPr>
            <a:normAutofit/>
          </a:bodyPr>
          <a:lstStyle/>
          <a:p>
            <a:r>
              <a:rPr lang="ja-JP" altLang="en-US" dirty="0"/>
              <a:t>事務作業環境の課題を</a:t>
            </a:r>
            <a:r>
              <a:rPr lang="en-US" altLang="ja-JP" dirty="0"/>
              <a:t>ICT</a:t>
            </a:r>
            <a:r>
              <a:rPr lang="ja-JP" altLang="en-US" dirty="0"/>
              <a:t>導入で改善へ</a:t>
            </a:r>
            <a:endParaRPr kumimoji="1" lang="ja-JP" altLang="en-US" dirty="0"/>
          </a:p>
        </p:txBody>
      </p:sp>
      <p:graphicFrame>
        <p:nvGraphicFramePr>
          <p:cNvPr id="10" name="図表 9"/>
          <p:cNvGraphicFramePr/>
          <p:nvPr>
            <p:extLst>
              <p:ext uri="{D42A27DB-BD31-4B8C-83A1-F6EECF244321}">
                <p14:modId xmlns:p14="http://schemas.microsoft.com/office/powerpoint/2010/main" val="3329814726"/>
              </p:ext>
            </p:extLst>
          </p:nvPr>
        </p:nvGraphicFramePr>
        <p:xfrm>
          <a:off x="1226910" y="2323652"/>
          <a:ext cx="9756648" cy="38146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タイトル 1"/>
          <p:cNvSpPr txBox="1">
            <a:spLocks/>
          </p:cNvSpPr>
          <p:nvPr/>
        </p:nvSpPr>
        <p:spPr>
          <a:xfrm>
            <a:off x="4658061" y="1119447"/>
            <a:ext cx="5682972" cy="9919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法人名：一般社団法人　</a:t>
            </a:r>
            <a:r>
              <a:rPr lang="en-US" altLang="ja-JP" sz="1800" dirty="0"/>
              <a:t>Be.</a:t>
            </a:r>
            <a:r>
              <a:rPr lang="ja-JP" altLang="en-US" sz="1800" dirty="0"/>
              <a:t>カラフル</a:t>
            </a:r>
            <a:endParaRPr lang="en-US" altLang="ja-JP" sz="1800" dirty="0"/>
          </a:p>
          <a:p>
            <a:r>
              <a:rPr lang="ja-JP" altLang="en-US" sz="1800" dirty="0"/>
              <a:t>事業所名：</a:t>
            </a:r>
            <a:r>
              <a:rPr lang="en-US" altLang="ja-JP" sz="1800" dirty="0"/>
              <a:t>DX</a:t>
            </a:r>
            <a:r>
              <a:rPr lang="ja-JP" altLang="en-US" sz="1800" dirty="0"/>
              <a:t>スクール　カラフル富山</a:t>
            </a:r>
            <a:endParaRPr lang="en-US" altLang="ja-JP" sz="1800" dirty="0"/>
          </a:p>
          <a:p>
            <a:r>
              <a:rPr lang="ja-JP" altLang="en-US" sz="1800" dirty="0"/>
              <a:t>サービス種別：就労移行</a:t>
            </a:r>
            <a:r>
              <a:rPr lang="ja-JP" altLang="en-US" sz="1800" dirty="0" smtClean="0"/>
              <a:t>支援</a:t>
            </a:r>
            <a:endParaRPr lang="ja-JP" altLang="en-US" sz="1800" dirty="0"/>
          </a:p>
        </p:txBody>
      </p:sp>
    </p:spTree>
    <p:extLst>
      <p:ext uri="{BB962C8B-B14F-4D97-AF65-F5344CB8AC3E}">
        <p14:creationId xmlns:p14="http://schemas.microsoft.com/office/powerpoint/2010/main" val="3325489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10216595"/>
              </p:ext>
            </p:extLst>
          </p:nvPr>
        </p:nvGraphicFramePr>
        <p:xfrm>
          <a:off x="766948" y="926275"/>
          <a:ext cx="10443358" cy="41190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3926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41588536"/>
              </p:ext>
            </p:extLst>
          </p:nvPr>
        </p:nvGraphicFramePr>
        <p:xfrm>
          <a:off x="838200" y="282632"/>
          <a:ext cx="10381090" cy="6173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68817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588</Words>
  <Application>Microsoft Office PowerPoint</Application>
  <PresentationFormat>ワイド画面</PresentationFormat>
  <Paragraphs>22</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游ゴシック</vt:lpstr>
      <vt:lpstr>游ゴシック Light</vt:lpstr>
      <vt:lpstr>Arial</vt:lpstr>
      <vt:lpstr>Office テーマ</vt:lpstr>
      <vt:lpstr>事務作業環境の課題をICT導入で改善へ</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事務作業環境の課題をICT導入で改善へ</dc:title>
  <cp:lastModifiedBy>川堰　友太</cp:lastModifiedBy>
  <cp:revision>1</cp:revision>
  <dcterms:modified xsi:type="dcterms:W3CDTF">2025-05-08T06:28:15Z</dcterms:modified>
</cp:coreProperties>
</file>