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57" r:id="rId6"/>
    <p:sldId id="259" r:id="rId7"/>
  </p:sldIdLst>
  <p:sldSz cx="12192000" cy="6858000"/>
  <p:notesSz cx="6735763" cy="98710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BA9B01-2E4A-47EC-99C1-FD0E84A89B16}" v="120" dt="2025-05-20T08:33:40.2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9" d="100"/>
          <a:sy n="89" d="100"/>
        </p:scale>
        <p:origin x="108"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長谷川 桂（高志LCH）" userId="1e18d303-5fc5-4a60-8be4-73e21a32c448" providerId="ADAL" clId="{3EBA9B01-2E4A-47EC-99C1-FD0E84A89B16}"/>
    <pc:docChg chg="modSld">
      <pc:chgData name="長谷川 桂（高志LCH）" userId="1e18d303-5fc5-4a60-8be4-73e21a32c448" providerId="ADAL" clId="{3EBA9B01-2E4A-47EC-99C1-FD0E84A89B16}" dt="2025-05-20T08:33:40.214" v="117" actId="20577"/>
      <pc:docMkLst>
        <pc:docMk/>
      </pc:docMkLst>
      <pc:sldChg chg="modSp">
        <pc:chgData name="長谷川 桂（高志LCH）" userId="1e18d303-5fc5-4a60-8be4-73e21a32c448" providerId="ADAL" clId="{3EBA9B01-2E4A-47EC-99C1-FD0E84A89B16}" dt="2025-05-20T07:43:23.063" v="61"/>
        <pc:sldMkLst>
          <pc:docMk/>
          <pc:sldMk cId="3153926929" sldId="257"/>
        </pc:sldMkLst>
        <pc:graphicFrameChg chg="mod">
          <ac:chgData name="長谷川 桂（高志LCH）" userId="1e18d303-5fc5-4a60-8be4-73e21a32c448" providerId="ADAL" clId="{3EBA9B01-2E4A-47EC-99C1-FD0E84A89B16}" dt="2025-05-20T07:43:23.063" v="61"/>
          <ac:graphicFrameMkLst>
            <pc:docMk/>
            <pc:sldMk cId="3153926929" sldId="257"/>
            <ac:graphicFrameMk id="4" creationId="{00000000-0000-0000-0000-000000000000}"/>
          </ac:graphicFrameMkLst>
        </pc:graphicFrameChg>
      </pc:sldChg>
      <pc:sldChg chg="modSp">
        <pc:chgData name="長谷川 桂（高志LCH）" userId="1e18d303-5fc5-4a60-8be4-73e21a32c448" providerId="ADAL" clId="{3EBA9B01-2E4A-47EC-99C1-FD0E84A89B16}" dt="2025-05-20T08:33:40.214" v="117" actId="20577"/>
        <pc:sldMkLst>
          <pc:docMk/>
          <pc:sldMk cId="1806881778" sldId="259"/>
        </pc:sldMkLst>
        <pc:graphicFrameChg chg="mod">
          <ac:chgData name="長谷川 桂（高志LCH）" userId="1e18d303-5fc5-4a60-8be4-73e21a32c448" providerId="ADAL" clId="{3EBA9B01-2E4A-47EC-99C1-FD0E84A89B16}" dt="2025-05-20T08:33:40.214" v="117" actId="20577"/>
          <ac:graphicFrameMkLst>
            <pc:docMk/>
            <pc:sldMk cId="1806881778" sldId="259"/>
            <ac:graphicFrameMk id="4"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1618D2-C56D-40D4-9B6B-C5B0D5D58690}" type="doc">
      <dgm:prSet loTypeId="urn:microsoft.com/office/officeart/2005/8/layout/hProcess10" loCatId="picture" qsTypeId="urn:microsoft.com/office/officeart/2005/8/quickstyle/simple1" qsCatId="simple" csTypeId="urn:microsoft.com/office/officeart/2005/8/colors/accent1_2" csCatId="accent1" phldr="1"/>
      <dgm:spPr/>
      <dgm:t>
        <a:bodyPr/>
        <a:lstStyle/>
        <a:p>
          <a:endParaRPr kumimoji="1" lang="ja-JP" altLang="en-US"/>
        </a:p>
      </dgm:t>
    </dgm:pt>
    <dgm:pt modelId="{3F0A14CD-A933-4E72-98A2-6C3093446A2C}">
      <dgm:prSet phldrT="[テキスト]"/>
      <dgm:spPr/>
      <dgm:t>
        <a:bodyPr/>
        <a:lstStyle/>
        <a:p>
          <a:pPr algn="ctr"/>
          <a:r>
            <a:rPr kumimoji="1" lang="ja-JP" altLang="en-US" dirty="0"/>
            <a:t>課題</a:t>
          </a:r>
          <a:endParaRPr kumimoji="1" lang="en-US" altLang="ja-JP" dirty="0"/>
        </a:p>
        <a:p>
          <a:pPr algn="l"/>
          <a:r>
            <a:rPr kumimoji="1" lang="ja-JP" altLang="en-US" dirty="0"/>
            <a:t>① 機器導入前の職員間の連絡通信手段は口頭による伝令のみであり、介助中の職員の呼び出しに時間がかかっていた。</a:t>
          </a:r>
          <a:endParaRPr kumimoji="1" lang="en-US" altLang="ja-JP" dirty="0"/>
        </a:p>
        <a:p>
          <a:pPr algn="l"/>
          <a:r>
            <a:rPr kumimoji="1" lang="ja-JP" altLang="en-US" dirty="0"/>
            <a:t>② 記録媒体が連絡ノート、日誌、ケース記録と複数あり、手書きが主でありかつ転記作業が多かった。</a:t>
          </a:r>
        </a:p>
      </dgm:t>
    </dgm:pt>
    <dgm:pt modelId="{EE844622-DED4-4CF7-B158-26ED53FF354C}" type="parTrans" cxnId="{638BA530-CA8F-4E2E-B1C7-4E5C05044CC8}">
      <dgm:prSet/>
      <dgm:spPr/>
      <dgm:t>
        <a:bodyPr/>
        <a:lstStyle/>
        <a:p>
          <a:endParaRPr kumimoji="1" lang="ja-JP" altLang="en-US"/>
        </a:p>
      </dgm:t>
    </dgm:pt>
    <dgm:pt modelId="{29139FF9-0DA1-4B62-83CE-4FCB218D6DBE}" type="sibTrans" cxnId="{638BA530-CA8F-4E2E-B1C7-4E5C05044CC8}">
      <dgm:prSet/>
      <dgm:spPr/>
      <dgm:t>
        <a:bodyPr/>
        <a:lstStyle/>
        <a:p>
          <a:endParaRPr kumimoji="1" lang="ja-JP" altLang="en-US"/>
        </a:p>
      </dgm:t>
    </dgm:pt>
    <dgm:pt modelId="{1BA8009B-D2F0-45C8-BCF8-44C61A82EF54}">
      <dgm:prSet phldrT="[テキスト]"/>
      <dgm:spPr/>
      <dgm:t>
        <a:bodyPr/>
        <a:lstStyle/>
        <a:p>
          <a:pPr algn="ctr"/>
          <a:r>
            <a:rPr kumimoji="1" lang="ja-JP" altLang="en-US" dirty="0"/>
            <a:t>成果</a:t>
          </a:r>
          <a:endParaRPr kumimoji="1" lang="en-US" altLang="ja-JP" dirty="0"/>
        </a:p>
        <a:p>
          <a:pPr algn="l"/>
          <a:r>
            <a:rPr kumimoji="1" lang="ja-JP" altLang="en-US" dirty="0"/>
            <a:t>① 導入端末を職員に携行させて、インカムアプリを用いて職員間の連絡通信手段とすることで省力化を図る。</a:t>
          </a:r>
          <a:endParaRPr kumimoji="1" lang="en-US" altLang="ja-JP" dirty="0"/>
        </a:p>
        <a:p>
          <a:pPr algn="l"/>
          <a:r>
            <a:rPr kumimoji="1" lang="ja-JP" altLang="en-US" dirty="0"/>
            <a:t>② 同端末で記録業務、見守りセンサーアラートの通知、ナースコール対応等の関連業務を統合することで、業務時間の短縮及び通知する情報量の充実と迅速な対応を可能とする。</a:t>
          </a:r>
        </a:p>
      </dgm:t>
    </dgm:pt>
    <dgm:pt modelId="{30D958CD-B6D1-4C5A-83D3-7964132E9568}" type="parTrans" cxnId="{EA240A1F-3AEE-4537-B654-462E6D724ED6}">
      <dgm:prSet/>
      <dgm:spPr/>
      <dgm:t>
        <a:bodyPr/>
        <a:lstStyle/>
        <a:p>
          <a:endParaRPr kumimoji="1" lang="ja-JP" altLang="en-US"/>
        </a:p>
      </dgm:t>
    </dgm:pt>
    <dgm:pt modelId="{9EE8AA72-B948-49A9-AD62-46AA706938F1}" type="sibTrans" cxnId="{EA240A1F-3AEE-4537-B654-462E6D724ED6}">
      <dgm:prSet/>
      <dgm:spPr/>
      <dgm:t>
        <a:bodyPr/>
        <a:lstStyle/>
        <a:p>
          <a:endParaRPr kumimoji="1" lang="ja-JP" altLang="en-US"/>
        </a:p>
      </dgm:t>
    </dgm:pt>
    <dgm:pt modelId="{DDA79C96-AB51-4BF6-8726-D88BB6749C4A}" type="pres">
      <dgm:prSet presAssocID="{821618D2-C56D-40D4-9B6B-C5B0D5D58690}" presName="Name0" presStyleCnt="0">
        <dgm:presLayoutVars>
          <dgm:dir/>
          <dgm:resizeHandles val="exact"/>
        </dgm:presLayoutVars>
      </dgm:prSet>
      <dgm:spPr/>
      <dgm:t>
        <a:bodyPr/>
        <a:lstStyle/>
        <a:p>
          <a:endParaRPr kumimoji="1" lang="ja-JP" altLang="en-US"/>
        </a:p>
      </dgm:t>
    </dgm:pt>
    <dgm:pt modelId="{200765C9-F806-4819-AEDD-653B61FF6351}" type="pres">
      <dgm:prSet presAssocID="{3F0A14CD-A933-4E72-98A2-6C3093446A2C}" presName="composite" presStyleCnt="0"/>
      <dgm:spPr/>
    </dgm:pt>
    <dgm:pt modelId="{B543B483-3102-4F4E-BB5F-23CBF8BFB008}" type="pres">
      <dgm:prSet presAssocID="{3F0A14CD-A933-4E72-98A2-6C3093446A2C}" presName="imagSh" presStyleLbl="bgImgPlace1" presStyleIdx="0" presStyleCnt="2" custLinFactNeighborX="31198" custLinFactNeighborY="81236"/>
      <dgm:spPr/>
    </dgm:pt>
    <dgm:pt modelId="{E8B2FBBD-25CD-4B84-A7E4-758F95A91263}" type="pres">
      <dgm:prSet presAssocID="{3F0A14CD-A933-4E72-98A2-6C3093446A2C}" presName="txNode" presStyleLbl="node1" presStyleIdx="0" presStyleCnt="2" custScaleX="103789" custScaleY="124351" custLinFactNeighborX="-11850" custLinFactNeighborY="-49126">
        <dgm:presLayoutVars>
          <dgm:bulletEnabled val="1"/>
        </dgm:presLayoutVars>
      </dgm:prSet>
      <dgm:spPr/>
      <dgm:t>
        <a:bodyPr/>
        <a:lstStyle/>
        <a:p>
          <a:endParaRPr kumimoji="1" lang="ja-JP" altLang="en-US"/>
        </a:p>
      </dgm:t>
    </dgm:pt>
    <dgm:pt modelId="{D0A50A51-E480-4A7F-B10C-F4B1D90D2CCB}" type="pres">
      <dgm:prSet presAssocID="{29139FF9-0DA1-4B62-83CE-4FCB218D6DBE}" presName="sibTrans" presStyleLbl="sibTrans2D1" presStyleIdx="0" presStyleCnt="1" custLinFactNeighborX="-85184" custLinFactNeighborY="-45597"/>
      <dgm:spPr/>
      <dgm:t>
        <a:bodyPr/>
        <a:lstStyle/>
        <a:p>
          <a:endParaRPr kumimoji="1" lang="ja-JP" altLang="en-US"/>
        </a:p>
      </dgm:t>
    </dgm:pt>
    <dgm:pt modelId="{1CFC19CD-2C1F-407F-84F8-E5F32467D2CF}" type="pres">
      <dgm:prSet presAssocID="{29139FF9-0DA1-4B62-83CE-4FCB218D6DBE}" presName="connTx" presStyleLbl="sibTrans2D1" presStyleIdx="0" presStyleCnt="1"/>
      <dgm:spPr/>
      <dgm:t>
        <a:bodyPr/>
        <a:lstStyle/>
        <a:p>
          <a:endParaRPr kumimoji="1" lang="ja-JP" altLang="en-US"/>
        </a:p>
      </dgm:t>
    </dgm:pt>
    <dgm:pt modelId="{1D2D8CD7-F6F5-4DEA-AA5E-8E4604D88770}" type="pres">
      <dgm:prSet presAssocID="{1BA8009B-D2F0-45C8-BCF8-44C61A82EF54}" presName="composite" presStyleCnt="0"/>
      <dgm:spPr/>
    </dgm:pt>
    <dgm:pt modelId="{1B4C9A90-85FB-4C4E-A908-7B088FE1B0F9}" type="pres">
      <dgm:prSet presAssocID="{1BA8009B-D2F0-45C8-BCF8-44C61A82EF54}" presName="imagSh" presStyleLbl="bgImgPlace1" presStyleIdx="1" presStyleCnt="2" custLinFactNeighborX="5562" custLinFactNeighborY="59829"/>
      <dgm:spPr/>
    </dgm:pt>
    <dgm:pt modelId="{B6249A9B-2AB2-4AE3-BE68-3D8A3217ADD7}" type="pres">
      <dgm:prSet presAssocID="{1BA8009B-D2F0-45C8-BCF8-44C61A82EF54}" presName="txNode" presStyleLbl="node1" presStyleIdx="1" presStyleCnt="2" custScaleY="126512" custLinFactNeighborX="-23498" custLinFactNeighborY="-49400">
        <dgm:presLayoutVars>
          <dgm:bulletEnabled val="1"/>
        </dgm:presLayoutVars>
      </dgm:prSet>
      <dgm:spPr/>
      <dgm:t>
        <a:bodyPr/>
        <a:lstStyle/>
        <a:p>
          <a:endParaRPr kumimoji="1" lang="ja-JP" altLang="en-US"/>
        </a:p>
      </dgm:t>
    </dgm:pt>
  </dgm:ptLst>
  <dgm:cxnLst>
    <dgm:cxn modelId="{ED192AD6-0239-491A-AC6D-EDB79D7743D0}" type="presOf" srcId="{821618D2-C56D-40D4-9B6B-C5B0D5D58690}" destId="{DDA79C96-AB51-4BF6-8726-D88BB6749C4A}" srcOrd="0" destOrd="0" presId="urn:microsoft.com/office/officeart/2005/8/layout/hProcess10"/>
    <dgm:cxn modelId="{4D4DBF6B-E3E2-48AB-BCDE-93643C323560}" type="presOf" srcId="{29139FF9-0DA1-4B62-83CE-4FCB218D6DBE}" destId="{D0A50A51-E480-4A7F-B10C-F4B1D90D2CCB}" srcOrd="0" destOrd="0" presId="urn:microsoft.com/office/officeart/2005/8/layout/hProcess10"/>
    <dgm:cxn modelId="{638BA530-CA8F-4E2E-B1C7-4E5C05044CC8}" srcId="{821618D2-C56D-40D4-9B6B-C5B0D5D58690}" destId="{3F0A14CD-A933-4E72-98A2-6C3093446A2C}" srcOrd="0" destOrd="0" parTransId="{EE844622-DED4-4CF7-B158-26ED53FF354C}" sibTransId="{29139FF9-0DA1-4B62-83CE-4FCB218D6DBE}"/>
    <dgm:cxn modelId="{58D0DD6A-3140-4E8F-BD0A-E54547611C7D}" type="presOf" srcId="{29139FF9-0DA1-4B62-83CE-4FCB218D6DBE}" destId="{1CFC19CD-2C1F-407F-84F8-E5F32467D2CF}" srcOrd="1" destOrd="0" presId="urn:microsoft.com/office/officeart/2005/8/layout/hProcess10"/>
    <dgm:cxn modelId="{2FE0AA0C-22D1-4438-9D16-5F2E301146D3}" type="presOf" srcId="{3F0A14CD-A933-4E72-98A2-6C3093446A2C}" destId="{E8B2FBBD-25CD-4B84-A7E4-758F95A91263}" srcOrd="0" destOrd="0" presId="urn:microsoft.com/office/officeart/2005/8/layout/hProcess10"/>
    <dgm:cxn modelId="{563BFFBE-18BF-4DFE-87EB-230D3F39ED89}" type="presOf" srcId="{1BA8009B-D2F0-45C8-BCF8-44C61A82EF54}" destId="{B6249A9B-2AB2-4AE3-BE68-3D8A3217ADD7}" srcOrd="0" destOrd="0" presId="urn:microsoft.com/office/officeart/2005/8/layout/hProcess10"/>
    <dgm:cxn modelId="{EA240A1F-3AEE-4537-B654-462E6D724ED6}" srcId="{821618D2-C56D-40D4-9B6B-C5B0D5D58690}" destId="{1BA8009B-D2F0-45C8-BCF8-44C61A82EF54}" srcOrd="1" destOrd="0" parTransId="{30D958CD-B6D1-4C5A-83D3-7964132E9568}" sibTransId="{9EE8AA72-B948-49A9-AD62-46AA706938F1}"/>
    <dgm:cxn modelId="{F92F6A2B-E372-41A4-9BE5-848F10EDA255}" type="presParOf" srcId="{DDA79C96-AB51-4BF6-8726-D88BB6749C4A}" destId="{200765C9-F806-4819-AEDD-653B61FF6351}" srcOrd="0" destOrd="0" presId="urn:microsoft.com/office/officeart/2005/8/layout/hProcess10"/>
    <dgm:cxn modelId="{24ECE0C0-7FA9-4C83-A923-56215B133C9E}" type="presParOf" srcId="{200765C9-F806-4819-AEDD-653B61FF6351}" destId="{B543B483-3102-4F4E-BB5F-23CBF8BFB008}" srcOrd="0" destOrd="0" presId="urn:microsoft.com/office/officeart/2005/8/layout/hProcess10"/>
    <dgm:cxn modelId="{59F700A6-BB1B-4FD0-8578-C82530806881}" type="presParOf" srcId="{200765C9-F806-4819-AEDD-653B61FF6351}" destId="{E8B2FBBD-25CD-4B84-A7E4-758F95A91263}" srcOrd="1" destOrd="0" presId="urn:microsoft.com/office/officeart/2005/8/layout/hProcess10"/>
    <dgm:cxn modelId="{A212CB99-1680-43EB-B688-7DB2EDAA0E36}" type="presParOf" srcId="{DDA79C96-AB51-4BF6-8726-D88BB6749C4A}" destId="{D0A50A51-E480-4A7F-B10C-F4B1D90D2CCB}" srcOrd="1" destOrd="0" presId="urn:microsoft.com/office/officeart/2005/8/layout/hProcess10"/>
    <dgm:cxn modelId="{05A55153-8004-4FE6-899D-219F960D520B}" type="presParOf" srcId="{D0A50A51-E480-4A7F-B10C-F4B1D90D2CCB}" destId="{1CFC19CD-2C1F-407F-84F8-E5F32467D2CF}" srcOrd="0" destOrd="0" presId="urn:microsoft.com/office/officeart/2005/8/layout/hProcess10"/>
    <dgm:cxn modelId="{CE5DF3D8-24DE-451F-8899-AB8DA9A883F2}" type="presParOf" srcId="{DDA79C96-AB51-4BF6-8726-D88BB6749C4A}" destId="{1D2D8CD7-F6F5-4DEA-AA5E-8E4604D88770}" srcOrd="2" destOrd="0" presId="urn:microsoft.com/office/officeart/2005/8/layout/hProcess10"/>
    <dgm:cxn modelId="{DF171CD1-8C79-4C97-98BF-3A6375C68A14}" type="presParOf" srcId="{1D2D8CD7-F6F5-4DEA-AA5E-8E4604D88770}" destId="{1B4C9A90-85FB-4C4E-A908-7B088FE1B0F9}" srcOrd="0" destOrd="0" presId="urn:microsoft.com/office/officeart/2005/8/layout/hProcess10"/>
    <dgm:cxn modelId="{09E3B500-F930-4CAF-95A4-FA9A99CAD20C}" type="presParOf" srcId="{1D2D8CD7-F6F5-4DEA-AA5E-8E4604D88770}" destId="{B6249A9B-2AB2-4AE3-BE68-3D8A3217ADD7}"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91C9EE-13E5-4077-AE07-8E6A8B8E3B1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769B8DE-D630-4A07-B8C1-A12105C3953A}">
      <dgm:prSet phldrT="[テキスト]" custT="1"/>
      <dgm:spPr/>
      <dgm:t>
        <a:bodyPr/>
        <a:lstStyle/>
        <a:p>
          <a:r>
            <a:rPr kumimoji="1" lang="ja-JP" altLang="en-US" sz="2000" dirty="0"/>
            <a:t>業務効率化のステップ</a:t>
          </a:r>
        </a:p>
      </dgm:t>
    </dgm:pt>
    <dgm:pt modelId="{F978C5CA-E6ED-40E0-A92F-E0038E388964}" type="parTrans" cxnId="{80076F7D-37BA-4D6E-96C8-016F337AF86E}">
      <dgm:prSet/>
      <dgm:spPr/>
      <dgm:t>
        <a:bodyPr/>
        <a:lstStyle/>
        <a:p>
          <a:endParaRPr kumimoji="1" lang="ja-JP" altLang="en-US"/>
        </a:p>
      </dgm:t>
    </dgm:pt>
    <dgm:pt modelId="{109DA740-B204-4183-8504-06BB5C1B2853}" type="sibTrans" cxnId="{80076F7D-37BA-4D6E-96C8-016F337AF86E}">
      <dgm:prSet/>
      <dgm:spPr/>
      <dgm:t>
        <a:bodyPr/>
        <a:lstStyle/>
        <a:p>
          <a:endParaRPr kumimoji="1" lang="ja-JP" altLang="en-US"/>
        </a:p>
      </dgm:t>
    </dgm:pt>
    <dgm:pt modelId="{BCFD4737-D0F5-43A6-B98D-599575EB4E54}">
      <dgm:prSet phldrT="[テキスト]" custT="1"/>
      <dgm:spPr/>
      <dgm:t>
        <a:bodyPr/>
        <a:lstStyle/>
        <a:p>
          <a:r>
            <a:rPr kumimoji="1" lang="ja-JP" altLang="en-US" sz="1600" dirty="0"/>
            <a:t>① </a:t>
          </a:r>
          <a:r>
            <a:rPr kumimoji="1" lang="en-US" altLang="ja-JP" sz="1600" dirty="0"/>
            <a:t>ICT</a:t>
          </a:r>
          <a:r>
            <a:rPr kumimoji="1" lang="ja-JP" altLang="en-US" sz="1600" dirty="0"/>
            <a:t>委員会で改善の必要な業務の洗い出し、検証等を実施</a:t>
          </a:r>
        </a:p>
      </dgm:t>
    </dgm:pt>
    <dgm:pt modelId="{5413C7F1-F49A-49D8-8A57-FBA7316A8295}" type="parTrans" cxnId="{D422F453-E5A0-43DE-9BDA-9A4DC9B2C3F3}">
      <dgm:prSet/>
      <dgm:spPr/>
      <dgm:t>
        <a:bodyPr/>
        <a:lstStyle/>
        <a:p>
          <a:endParaRPr kumimoji="1" lang="ja-JP" altLang="en-US"/>
        </a:p>
      </dgm:t>
    </dgm:pt>
    <dgm:pt modelId="{48CA7F9B-4FE8-48D6-B8E0-FD1FBA7D8CEC}" type="sibTrans" cxnId="{D422F453-E5A0-43DE-9BDA-9A4DC9B2C3F3}">
      <dgm:prSet/>
      <dgm:spPr/>
      <dgm:t>
        <a:bodyPr/>
        <a:lstStyle/>
        <a:p>
          <a:endParaRPr kumimoji="1" lang="ja-JP" altLang="en-US"/>
        </a:p>
      </dgm:t>
    </dgm:pt>
    <dgm:pt modelId="{62D643A0-56FC-4B33-9A06-98C4CD9CB90B}">
      <dgm:prSet phldrT="[テキスト]" custT="1"/>
      <dgm:spPr/>
      <dgm:t>
        <a:bodyPr/>
        <a:lstStyle/>
        <a:p>
          <a:r>
            <a:rPr kumimoji="1" lang="ja-JP" altLang="en-US" sz="1600" dirty="0"/>
            <a:t>② ①をもとに</a:t>
          </a:r>
          <a:r>
            <a:rPr kumimoji="1" lang="en-US" altLang="ja-JP" sz="1600" dirty="0"/>
            <a:t>ICT</a:t>
          </a:r>
          <a:r>
            <a:rPr kumimoji="1" lang="ja-JP" altLang="en-US" sz="1600" dirty="0"/>
            <a:t>やロボット機器によって業務改善に寄与するソリューションを選定</a:t>
          </a:r>
        </a:p>
      </dgm:t>
    </dgm:pt>
    <dgm:pt modelId="{1F6EE14E-FA38-4192-82B1-F99226F55B40}" type="parTrans" cxnId="{67EF6F34-289C-4B97-AB30-B5460DC0B7D9}">
      <dgm:prSet/>
      <dgm:spPr/>
      <dgm:t>
        <a:bodyPr/>
        <a:lstStyle/>
        <a:p>
          <a:endParaRPr kumimoji="1" lang="ja-JP" altLang="en-US"/>
        </a:p>
      </dgm:t>
    </dgm:pt>
    <dgm:pt modelId="{2D826C0D-11D5-4BE2-ABB9-5EEBF99F035A}" type="sibTrans" cxnId="{67EF6F34-289C-4B97-AB30-B5460DC0B7D9}">
      <dgm:prSet/>
      <dgm:spPr/>
      <dgm:t>
        <a:bodyPr/>
        <a:lstStyle/>
        <a:p>
          <a:endParaRPr kumimoji="1" lang="ja-JP" altLang="en-US"/>
        </a:p>
      </dgm:t>
    </dgm:pt>
    <dgm:pt modelId="{F407DA19-F1DC-480A-A39D-07A4B6D358A3}">
      <dgm:prSet phldrT="[テキスト]" custT="1"/>
      <dgm:spPr/>
      <dgm:t>
        <a:bodyPr/>
        <a:lstStyle/>
        <a:p>
          <a:r>
            <a:rPr kumimoji="1" lang="ja-JP" altLang="en-US" sz="1600" dirty="0"/>
            <a:t>③ ソリューションの説明会やデモ機による体験を実施</a:t>
          </a:r>
        </a:p>
      </dgm:t>
    </dgm:pt>
    <dgm:pt modelId="{19F6E64A-4C78-46A0-A3F3-04B1FDA05A39}" type="parTrans" cxnId="{5349B867-5B3C-4E3A-828C-0DA520EB47B4}">
      <dgm:prSet/>
      <dgm:spPr/>
      <dgm:t>
        <a:bodyPr/>
        <a:lstStyle/>
        <a:p>
          <a:endParaRPr kumimoji="1" lang="ja-JP" altLang="en-US"/>
        </a:p>
      </dgm:t>
    </dgm:pt>
    <dgm:pt modelId="{B166372D-9593-4EE3-B4D3-6122457223EE}" type="sibTrans" cxnId="{5349B867-5B3C-4E3A-828C-0DA520EB47B4}">
      <dgm:prSet/>
      <dgm:spPr/>
      <dgm:t>
        <a:bodyPr/>
        <a:lstStyle/>
        <a:p>
          <a:endParaRPr kumimoji="1" lang="ja-JP" altLang="en-US"/>
        </a:p>
      </dgm:t>
    </dgm:pt>
    <dgm:pt modelId="{7FC669DC-C872-4387-B2F2-5FF9C09F0EC6}">
      <dgm:prSet phldrT="[テキスト]" custT="1"/>
      <dgm:spPr/>
      <dgm:t>
        <a:bodyPr/>
        <a:lstStyle/>
        <a:p>
          <a:r>
            <a:rPr kumimoji="1" lang="ja-JP" altLang="en-US" sz="1600" dirty="0"/>
            <a:t>④ 軸となるシステムを基盤システムとして位置付け、関連業務の連携により業務効率化や介護の質改善に寄与するシステムの検証</a:t>
          </a:r>
        </a:p>
      </dgm:t>
    </dgm:pt>
    <dgm:pt modelId="{9FEC097A-ECE4-467B-8A08-BB4D6AE504C7}" type="parTrans" cxnId="{B9E3345F-5421-4272-AD6E-35B9D3CFFB72}">
      <dgm:prSet/>
      <dgm:spPr/>
      <dgm:t>
        <a:bodyPr/>
        <a:lstStyle/>
        <a:p>
          <a:endParaRPr kumimoji="1" lang="ja-JP" altLang="en-US"/>
        </a:p>
      </dgm:t>
    </dgm:pt>
    <dgm:pt modelId="{B878CF8F-D895-43B9-AF7F-12C7D7598B8F}" type="sibTrans" cxnId="{B9E3345F-5421-4272-AD6E-35B9D3CFFB72}">
      <dgm:prSet/>
      <dgm:spPr/>
      <dgm:t>
        <a:bodyPr/>
        <a:lstStyle/>
        <a:p>
          <a:endParaRPr kumimoji="1" lang="ja-JP" altLang="en-US"/>
        </a:p>
      </dgm:t>
    </dgm:pt>
    <dgm:pt modelId="{5B67D4DE-F804-4E62-B330-9ECC3370F779}">
      <dgm:prSet phldrT="[テキスト]" custT="1"/>
      <dgm:spPr/>
      <dgm:t>
        <a:bodyPr/>
        <a:lstStyle/>
        <a:p>
          <a:r>
            <a:rPr kumimoji="1" lang="ja-JP" altLang="en-US" sz="1600" dirty="0"/>
            <a:t>⑤</a:t>
          </a:r>
          <a:r>
            <a:rPr kumimoji="1" lang="en-US" altLang="ja-JP" sz="1600" dirty="0"/>
            <a:t>2</a:t>
          </a:r>
          <a:r>
            <a:rPr kumimoji="1" lang="ja-JP" altLang="en-US" sz="1600" dirty="0"/>
            <a:t>～</a:t>
          </a:r>
          <a:r>
            <a:rPr kumimoji="1" lang="en-US" altLang="ja-JP" sz="1600" dirty="0"/>
            <a:t>3</a:t>
          </a:r>
          <a:r>
            <a:rPr kumimoji="1" lang="ja-JP" altLang="en-US" sz="1600" dirty="0"/>
            <a:t>か年を目途に計画的にシステムやツールを導入し、段階的に職員に浸透</a:t>
          </a:r>
          <a:r>
            <a:rPr kumimoji="1" lang="ja-JP" altLang="en-US" sz="1600" dirty="0" smtClean="0"/>
            <a:t>させる　　　　　　　　　（令和</a:t>
          </a:r>
          <a:r>
            <a:rPr kumimoji="1" lang="en-US" altLang="ja-JP" sz="1600" dirty="0" smtClean="0"/>
            <a:t>6</a:t>
          </a:r>
          <a:r>
            <a:rPr kumimoji="1" lang="ja-JP" altLang="en-US" sz="1600" dirty="0" smtClean="0"/>
            <a:t>年度）将来的に導入・連携するシステムに対応した端末の導入、当該端末でアラート通知ができるセンサー機器の導入　　　　　　　　　　　　　　　　　　　　　　　　　　　　　　　　　　　　　　（令和</a:t>
          </a:r>
          <a:r>
            <a:rPr kumimoji="1" lang="en-US" altLang="ja-JP" sz="1600" dirty="0" smtClean="0"/>
            <a:t>7</a:t>
          </a:r>
          <a:r>
            <a:rPr kumimoji="1" lang="ja-JP" altLang="en-US" sz="1600" dirty="0" smtClean="0"/>
            <a:t>年度以降）令和</a:t>
          </a:r>
          <a:r>
            <a:rPr kumimoji="1" lang="en-US" altLang="ja-JP" sz="1600" dirty="0" smtClean="0"/>
            <a:t>6</a:t>
          </a:r>
          <a:r>
            <a:rPr kumimoji="1" lang="ja-JP" altLang="en-US" sz="1600" dirty="0" smtClean="0"/>
            <a:t>年度に導入した端末で行う電子記録システムや見守りシステム、ナースコールシステム等利用者介助に密接に係わる各種システムを一元的に管理できるよう通信環境の整備等を実施予定</a:t>
          </a:r>
          <a:endParaRPr kumimoji="1" lang="ja-JP" altLang="en-US" sz="1600" dirty="0"/>
        </a:p>
      </dgm:t>
    </dgm:pt>
    <dgm:pt modelId="{73D8C6A1-0B64-45EA-8125-F7FE2BF39E59}" type="parTrans" cxnId="{2E191766-00AB-40F8-BB69-92FB3DBF2C50}">
      <dgm:prSet/>
      <dgm:spPr/>
      <dgm:t>
        <a:bodyPr/>
        <a:lstStyle/>
        <a:p>
          <a:endParaRPr kumimoji="1" lang="ja-JP" altLang="en-US"/>
        </a:p>
      </dgm:t>
    </dgm:pt>
    <dgm:pt modelId="{BE7821E8-9BD5-46DB-BAB0-CD00ACD91D46}" type="sibTrans" cxnId="{2E191766-00AB-40F8-BB69-92FB3DBF2C50}">
      <dgm:prSet/>
      <dgm:spPr/>
      <dgm:t>
        <a:bodyPr/>
        <a:lstStyle/>
        <a:p>
          <a:endParaRPr kumimoji="1" lang="ja-JP" altLang="en-US"/>
        </a:p>
      </dgm:t>
    </dgm:pt>
    <dgm:pt modelId="{9254DD5C-71D5-41CF-A8E0-6E82F48DC5CA}">
      <dgm:prSet phldrT="[テキスト]" custT="1"/>
      <dgm:spPr/>
      <dgm:t>
        <a:bodyPr/>
        <a:lstStyle/>
        <a:p>
          <a:r>
            <a:rPr kumimoji="1" lang="ja-JP" altLang="en-US" sz="1600" dirty="0"/>
            <a:t>⑥ 導入したシステムの効果や課題の検証をサイクル化することで、継続的に職員への</a:t>
          </a:r>
          <a:r>
            <a:rPr kumimoji="1" lang="en-US" altLang="ja-JP" sz="1600" dirty="0"/>
            <a:t>ICT</a:t>
          </a:r>
          <a:r>
            <a:rPr kumimoji="1" lang="ja-JP" altLang="en-US" sz="1600" dirty="0"/>
            <a:t>機器の浸透をサポートするとともに、医療福祉機器展での情報収集やシステムベンダー等の協力を得ながら有効活用策を検討する。</a:t>
          </a:r>
        </a:p>
      </dgm:t>
    </dgm:pt>
    <dgm:pt modelId="{42CC5D0F-2024-4877-8BD8-85ED6355BF6D}" type="parTrans" cxnId="{1313376A-255E-409A-8FF3-6195611945F1}">
      <dgm:prSet/>
      <dgm:spPr/>
      <dgm:t>
        <a:bodyPr/>
        <a:lstStyle/>
        <a:p>
          <a:endParaRPr kumimoji="1" lang="ja-JP" altLang="en-US"/>
        </a:p>
      </dgm:t>
    </dgm:pt>
    <dgm:pt modelId="{716D8A86-6AE8-4824-93FB-B12D50C75089}" type="sibTrans" cxnId="{1313376A-255E-409A-8FF3-6195611945F1}">
      <dgm:prSet/>
      <dgm:spPr/>
      <dgm:t>
        <a:bodyPr/>
        <a:lstStyle/>
        <a:p>
          <a:endParaRPr kumimoji="1" lang="ja-JP" altLang="en-US"/>
        </a:p>
      </dgm:t>
    </dgm:pt>
    <dgm:pt modelId="{2DB1633E-67E6-48F1-BFBC-A317C8B26876}" type="pres">
      <dgm:prSet presAssocID="{2391C9EE-13E5-4077-AE07-8E6A8B8E3B15}" presName="linear" presStyleCnt="0">
        <dgm:presLayoutVars>
          <dgm:animLvl val="lvl"/>
          <dgm:resizeHandles val="exact"/>
        </dgm:presLayoutVars>
      </dgm:prSet>
      <dgm:spPr/>
      <dgm:t>
        <a:bodyPr/>
        <a:lstStyle/>
        <a:p>
          <a:endParaRPr kumimoji="1" lang="ja-JP" altLang="en-US"/>
        </a:p>
      </dgm:t>
    </dgm:pt>
    <dgm:pt modelId="{00D8EB19-8146-4C27-AD54-BE6F892B4C87}" type="pres">
      <dgm:prSet presAssocID="{0769B8DE-D630-4A07-B8C1-A12105C3953A}" presName="parentText" presStyleLbl="node1" presStyleIdx="0" presStyleCnt="1" custScaleX="26788" custScaleY="40193" custLinFactY="-13987" custLinFactNeighborX="-37703" custLinFactNeighborY="-100000">
        <dgm:presLayoutVars>
          <dgm:chMax val="0"/>
          <dgm:bulletEnabled val="1"/>
        </dgm:presLayoutVars>
      </dgm:prSet>
      <dgm:spPr/>
      <dgm:t>
        <a:bodyPr/>
        <a:lstStyle/>
        <a:p>
          <a:endParaRPr kumimoji="1" lang="ja-JP" altLang="en-US"/>
        </a:p>
      </dgm:t>
    </dgm:pt>
    <dgm:pt modelId="{6F15B529-28CF-489F-B3A5-5795B0CC531E}" type="pres">
      <dgm:prSet presAssocID="{0769B8DE-D630-4A07-B8C1-A12105C3953A}" presName="childText" presStyleLbl="revTx" presStyleIdx="0" presStyleCnt="1" custScaleY="98945" custLinFactNeighborY="2348">
        <dgm:presLayoutVars>
          <dgm:bulletEnabled val="1"/>
        </dgm:presLayoutVars>
      </dgm:prSet>
      <dgm:spPr/>
      <dgm:t>
        <a:bodyPr/>
        <a:lstStyle/>
        <a:p>
          <a:endParaRPr kumimoji="1" lang="ja-JP" altLang="en-US"/>
        </a:p>
      </dgm:t>
    </dgm:pt>
  </dgm:ptLst>
  <dgm:cxnLst>
    <dgm:cxn modelId="{250CDECD-DD96-4F6F-8C52-64E072AE6A9D}" type="presOf" srcId="{0769B8DE-D630-4A07-B8C1-A12105C3953A}" destId="{00D8EB19-8146-4C27-AD54-BE6F892B4C87}" srcOrd="0" destOrd="0" presId="urn:microsoft.com/office/officeart/2005/8/layout/vList2"/>
    <dgm:cxn modelId="{67EF6F34-289C-4B97-AB30-B5460DC0B7D9}" srcId="{0769B8DE-D630-4A07-B8C1-A12105C3953A}" destId="{62D643A0-56FC-4B33-9A06-98C4CD9CB90B}" srcOrd="1" destOrd="0" parTransId="{1F6EE14E-FA38-4192-82B1-F99226F55B40}" sibTransId="{2D826C0D-11D5-4BE2-ABB9-5EEBF99F035A}"/>
    <dgm:cxn modelId="{D77C267A-A48F-48D4-9421-DD638FADD7BA}" type="presOf" srcId="{2391C9EE-13E5-4077-AE07-8E6A8B8E3B15}" destId="{2DB1633E-67E6-48F1-BFBC-A317C8B26876}" srcOrd="0" destOrd="0" presId="urn:microsoft.com/office/officeart/2005/8/layout/vList2"/>
    <dgm:cxn modelId="{2E191766-00AB-40F8-BB69-92FB3DBF2C50}" srcId="{0769B8DE-D630-4A07-B8C1-A12105C3953A}" destId="{5B67D4DE-F804-4E62-B330-9ECC3370F779}" srcOrd="4" destOrd="0" parTransId="{73D8C6A1-0B64-45EA-8125-F7FE2BF39E59}" sibTransId="{BE7821E8-9BD5-46DB-BAB0-CD00ACD91D46}"/>
    <dgm:cxn modelId="{FACD8E73-B02C-4D8F-BA7D-551E4B76ED29}" type="presOf" srcId="{9254DD5C-71D5-41CF-A8E0-6E82F48DC5CA}" destId="{6F15B529-28CF-489F-B3A5-5795B0CC531E}" srcOrd="0" destOrd="5" presId="urn:microsoft.com/office/officeart/2005/8/layout/vList2"/>
    <dgm:cxn modelId="{673684FC-E870-447A-A775-54380EED9085}" type="presOf" srcId="{7FC669DC-C872-4387-B2F2-5FF9C09F0EC6}" destId="{6F15B529-28CF-489F-B3A5-5795B0CC531E}" srcOrd="0" destOrd="3" presId="urn:microsoft.com/office/officeart/2005/8/layout/vList2"/>
    <dgm:cxn modelId="{5349B867-5B3C-4E3A-828C-0DA520EB47B4}" srcId="{0769B8DE-D630-4A07-B8C1-A12105C3953A}" destId="{F407DA19-F1DC-480A-A39D-07A4B6D358A3}" srcOrd="2" destOrd="0" parTransId="{19F6E64A-4C78-46A0-A3F3-04B1FDA05A39}" sibTransId="{B166372D-9593-4EE3-B4D3-6122457223EE}"/>
    <dgm:cxn modelId="{1313376A-255E-409A-8FF3-6195611945F1}" srcId="{0769B8DE-D630-4A07-B8C1-A12105C3953A}" destId="{9254DD5C-71D5-41CF-A8E0-6E82F48DC5CA}" srcOrd="5" destOrd="0" parTransId="{42CC5D0F-2024-4877-8BD8-85ED6355BF6D}" sibTransId="{716D8A86-6AE8-4824-93FB-B12D50C75089}"/>
    <dgm:cxn modelId="{9667BC82-9E15-4F5E-9C4B-D8E1948E6515}" type="presOf" srcId="{62D643A0-56FC-4B33-9A06-98C4CD9CB90B}" destId="{6F15B529-28CF-489F-B3A5-5795B0CC531E}" srcOrd="0" destOrd="1" presId="urn:microsoft.com/office/officeart/2005/8/layout/vList2"/>
    <dgm:cxn modelId="{D422F453-E5A0-43DE-9BDA-9A4DC9B2C3F3}" srcId="{0769B8DE-D630-4A07-B8C1-A12105C3953A}" destId="{BCFD4737-D0F5-43A6-B98D-599575EB4E54}" srcOrd="0" destOrd="0" parTransId="{5413C7F1-F49A-49D8-8A57-FBA7316A8295}" sibTransId="{48CA7F9B-4FE8-48D6-B8E0-FD1FBA7D8CEC}"/>
    <dgm:cxn modelId="{CBFA0FF2-2BAA-4BA9-AE94-05F0927303E0}" type="presOf" srcId="{BCFD4737-D0F5-43A6-B98D-599575EB4E54}" destId="{6F15B529-28CF-489F-B3A5-5795B0CC531E}" srcOrd="0" destOrd="0" presId="urn:microsoft.com/office/officeart/2005/8/layout/vList2"/>
    <dgm:cxn modelId="{3386C2A3-5F38-4B24-AA25-120D69249971}" type="presOf" srcId="{5B67D4DE-F804-4E62-B330-9ECC3370F779}" destId="{6F15B529-28CF-489F-B3A5-5795B0CC531E}" srcOrd="0" destOrd="4" presId="urn:microsoft.com/office/officeart/2005/8/layout/vList2"/>
    <dgm:cxn modelId="{EFA0436E-D7E3-419D-9E98-C73A61754E1A}" type="presOf" srcId="{F407DA19-F1DC-480A-A39D-07A4B6D358A3}" destId="{6F15B529-28CF-489F-B3A5-5795B0CC531E}" srcOrd="0" destOrd="2" presId="urn:microsoft.com/office/officeart/2005/8/layout/vList2"/>
    <dgm:cxn modelId="{B9E3345F-5421-4272-AD6E-35B9D3CFFB72}" srcId="{0769B8DE-D630-4A07-B8C1-A12105C3953A}" destId="{7FC669DC-C872-4387-B2F2-5FF9C09F0EC6}" srcOrd="3" destOrd="0" parTransId="{9FEC097A-ECE4-467B-8A08-BB4D6AE504C7}" sibTransId="{B878CF8F-D895-43B9-AF7F-12C7D7598B8F}"/>
    <dgm:cxn modelId="{80076F7D-37BA-4D6E-96C8-016F337AF86E}" srcId="{2391C9EE-13E5-4077-AE07-8E6A8B8E3B15}" destId="{0769B8DE-D630-4A07-B8C1-A12105C3953A}" srcOrd="0" destOrd="0" parTransId="{F978C5CA-E6ED-40E0-A92F-E0038E388964}" sibTransId="{109DA740-B204-4183-8504-06BB5C1B2853}"/>
    <dgm:cxn modelId="{18F2A1D3-A678-48DA-96F3-10CFA4667F21}" type="presParOf" srcId="{2DB1633E-67E6-48F1-BFBC-A317C8B26876}" destId="{00D8EB19-8146-4C27-AD54-BE6F892B4C87}" srcOrd="0" destOrd="0" presId="urn:microsoft.com/office/officeart/2005/8/layout/vList2"/>
    <dgm:cxn modelId="{DB62C186-3300-4A47-85DD-C0CCFDF34055}" type="presParOf" srcId="{2DB1633E-67E6-48F1-BFBC-A317C8B26876}" destId="{6F15B529-28CF-489F-B3A5-5795B0CC531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91C9EE-13E5-4077-AE07-8E6A8B8E3B1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BCFD4737-D0F5-43A6-B98D-599575EB4E54}">
      <dgm:prSet phldrT="[テキスト]" custT="1"/>
      <dgm:spPr/>
      <dgm:t>
        <a:bodyPr/>
        <a:lstStyle/>
        <a:p>
          <a:r>
            <a:rPr kumimoji="1" lang="en-US" altLang="ja-JP" sz="2000" dirty="0"/>
            <a:t>【</a:t>
          </a:r>
          <a:r>
            <a:rPr kumimoji="1" lang="ja-JP" altLang="en-US" sz="2000" dirty="0"/>
            <a:t>良かった点</a:t>
          </a:r>
          <a:r>
            <a:rPr kumimoji="1" lang="en-US" altLang="ja-JP" sz="2000" dirty="0"/>
            <a:t>】</a:t>
          </a:r>
          <a:endParaRPr kumimoji="1" lang="ja-JP" altLang="en-US" sz="2000" dirty="0"/>
        </a:p>
      </dgm:t>
    </dgm:pt>
    <dgm:pt modelId="{5413C7F1-F49A-49D8-8A57-FBA7316A8295}" type="parTrans" cxnId="{D422F453-E5A0-43DE-9BDA-9A4DC9B2C3F3}">
      <dgm:prSet/>
      <dgm:spPr/>
      <dgm:t>
        <a:bodyPr/>
        <a:lstStyle/>
        <a:p>
          <a:endParaRPr kumimoji="1" lang="ja-JP" altLang="en-US"/>
        </a:p>
      </dgm:t>
    </dgm:pt>
    <dgm:pt modelId="{48CA7F9B-4FE8-48D6-B8E0-FD1FBA7D8CEC}" type="sibTrans" cxnId="{D422F453-E5A0-43DE-9BDA-9A4DC9B2C3F3}">
      <dgm:prSet/>
      <dgm:spPr/>
      <dgm:t>
        <a:bodyPr/>
        <a:lstStyle/>
        <a:p>
          <a:endParaRPr kumimoji="1" lang="ja-JP" altLang="en-US"/>
        </a:p>
      </dgm:t>
    </dgm:pt>
    <dgm:pt modelId="{12AC54F3-853C-479D-9BBF-7BB9190DD3E9}">
      <dgm:prSet phldrT="[テキスト]" custT="1"/>
      <dgm:spPr/>
      <dgm:t>
        <a:bodyPr/>
        <a:lstStyle/>
        <a:p>
          <a:r>
            <a:rPr kumimoji="1" lang="en-US" altLang="ja-JP" sz="2000" dirty="0"/>
            <a:t>【</a:t>
          </a:r>
          <a:r>
            <a:rPr kumimoji="1" lang="ja-JP" altLang="en-US" sz="2000" dirty="0"/>
            <a:t>今後の課題</a:t>
          </a:r>
          <a:r>
            <a:rPr kumimoji="1" lang="en-US" altLang="ja-JP" sz="2000" dirty="0"/>
            <a:t>】</a:t>
          </a:r>
          <a:endParaRPr kumimoji="1" lang="ja-JP" altLang="en-US" sz="2000" dirty="0"/>
        </a:p>
      </dgm:t>
    </dgm:pt>
    <dgm:pt modelId="{EFD43615-9006-4584-82F1-C7348F392CCD}" type="parTrans" cxnId="{26D6F414-0C6E-47E4-A5F2-8E761B67F150}">
      <dgm:prSet/>
      <dgm:spPr/>
      <dgm:t>
        <a:bodyPr/>
        <a:lstStyle/>
        <a:p>
          <a:endParaRPr kumimoji="1" lang="ja-JP" altLang="en-US"/>
        </a:p>
      </dgm:t>
    </dgm:pt>
    <dgm:pt modelId="{C010BA5B-8143-44B4-A069-6F2762F7C575}" type="sibTrans" cxnId="{26D6F414-0C6E-47E4-A5F2-8E761B67F150}">
      <dgm:prSet/>
      <dgm:spPr/>
      <dgm:t>
        <a:bodyPr/>
        <a:lstStyle/>
        <a:p>
          <a:endParaRPr kumimoji="1" lang="ja-JP" altLang="en-US"/>
        </a:p>
      </dgm:t>
    </dgm:pt>
    <dgm:pt modelId="{45BC40F5-D94E-4EFD-BFC0-B6B51F0E5015}">
      <dgm:prSet phldrT="[テキスト]" custT="1"/>
      <dgm:spPr/>
      <dgm:t>
        <a:bodyPr/>
        <a:lstStyle/>
        <a:p>
          <a:r>
            <a:rPr kumimoji="1" lang="ja-JP" altLang="en-US" sz="1600" dirty="0"/>
            <a:t>① </a:t>
          </a:r>
          <a:r>
            <a:rPr kumimoji="1" lang="en-US" altLang="ja-JP" sz="1600" dirty="0"/>
            <a:t>ICT</a:t>
          </a:r>
          <a:r>
            <a:rPr kumimoji="1" lang="ja-JP" altLang="en-US" sz="1600" dirty="0"/>
            <a:t>に関する事業構想を策定するにあたって、将来各システムが連携することを見据えたものとしたことにより、一貫したシステムやツールの導入を行うことができた。これにより、現在把握している範囲では必要なシステム間の連携に大きなハードルはなく、今年度調達した機器を最大限に利活用できる導入となった。</a:t>
          </a:r>
        </a:p>
      </dgm:t>
    </dgm:pt>
    <dgm:pt modelId="{470A604E-4807-4E49-A3DD-F8D5FDDD0AB3}" type="parTrans" cxnId="{76337C7E-8229-415C-8D89-36BBDB662970}">
      <dgm:prSet/>
      <dgm:spPr/>
      <dgm:t>
        <a:bodyPr/>
        <a:lstStyle/>
        <a:p>
          <a:endParaRPr kumimoji="1" lang="ja-JP" altLang="en-US"/>
        </a:p>
      </dgm:t>
    </dgm:pt>
    <dgm:pt modelId="{94E16F2D-2226-46DF-87D0-74241A123918}" type="sibTrans" cxnId="{76337C7E-8229-415C-8D89-36BBDB662970}">
      <dgm:prSet/>
      <dgm:spPr/>
      <dgm:t>
        <a:bodyPr/>
        <a:lstStyle/>
        <a:p>
          <a:endParaRPr kumimoji="1" lang="ja-JP" altLang="en-US"/>
        </a:p>
      </dgm:t>
    </dgm:pt>
    <dgm:pt modelId="{E40E0859-0959-4008-88BE-04E32C813F8B}">
      <dgm:prSet phldrT="[テキスト]" custT="1"/>
      <dgm:spPr/>
      <dgm:t>
        <a:bodyPr/>
        <a:lstStyle/>
        <a:p>
          <a:r>
            <a:rPr kumimoji="1" lang="ja-JP" altLang="en-US" sz="1600" dirty="0"/>
            <a:t>① </a:t>
          </a:r>
          <a:r>
            <a:rPr kumimoji="1" lang="en-US" altLang="ja-JP" sz="1600" dirty="0"/>
            <a:t>ICT</a:t>
          </a:r>
          <a:r>
            <a:rPr kumimoji="1" lang="ja-JP" altLang="en-US" sz="1600" dirty="0"/>
            <a:t>導入に向けて実施した検証をもとに、導入後の効果や課題を再検証するとともに、導入した機器をさらに業務省力化や専門業務の質向上、タスクシフト等の組み合わせにより更なる効果を生み出せるよう継続的に検討・検証に取り組む必要がある。</a:t>
          </a:r>
        </a:p>
      </dgm:t>
    </dgm:pt>
    <dgm:pt modelId="{BC7CF857-CC4A-4770-BF39-C38E305DF309}" type="parTrans" cxnId="{DB7CE043-DEE2-46CC-BA98-B6DF825E817B}">
      <dgm:prSet/>
      <dgm:spPr/>
      <dgm:t>
        <a:bodyPr/>
        <a:lstStyle/>
        <a:p>
          <a:endParaRPr kumimoji="1" lang="ja-JP" altLang="en-US"/>
        </a:p>
      </dgm:t>
    </dgm:pt>
    <dgm:pt modelId="{AC9C5B2F-51E0-4EA1-93B0-5DFED46C5A2F}" type="sibTrans" cxnId="{DB7CE043-DEE2-46CC-BA98-B6DF825E817B}">
      <dgm:prSet/>
      <dgm:spPr/>
      <dgm:t>
        <a:bodyPr/>
        <a:lstStyle/>
        <a:p>
          <a:endParaRPr kumimoji="1" lang="ja-JP" altLang="en-US"/>
        </a:p>
      </dgm:t>
    </dgm:pt>
    <dgm:pt modelId="{91785032-EE45-4812-89C2-6F03D3BFE826}">
      <dgm:prSet phldrT="[テキスト]" custT="1"/>
      <dgm:spPr/>
      <dgm:t>
        <a:bodyPr/>
        <a:lstStyle/>
        <a:p>
          <a:r>
            <a:rPr kumimoji="1" lang="ja-JP" altLang="en-US" sz="1600" dirty="0"/>
            <a:t>② これまで支援業務の</a:t>
          </a:r>
          <a:r>
            <a:rPr kumimoji="1" lang="en-US" altLang="ja-JP" sz="1600" dirty="0"/>
            <a:t>ICT</a:t>
          </a:r>
          <a:r>
            <a:rPr kumimoji="1" lang="ja-JP" altLang="en-US" sz="1600" dirty="0"/>
            <a:t>化が図られていなかったため、委員会を中心に導入に向けた検討を開始できたことで、施設の課題として認識する機運が高まった。</a:t>
          </a:r>
        </a:p>
      </dgm:t>
    </dgm:pt>
    <dgm:pt modelId="{D84511F0-6FB9-4B2D-8DF7-58EF5A04F254}" type="parTrans" cxnId="{3F4A0810-8FB5-492F-885B-BB6A4D37B175}">
      <dgm:prSet/>
      <dgm:spPr/>
      <dgm:t>
        <a:bodyPr/>
        <a:lstStyle/>
        <a:p>
          <a:endParaRPr kumimoji="1" lang="ja-JP" altLang="en-US"/>
        </a:p>
      </dgm:t>
    </dgm:pt>
    <dgm:pt modelId="{2059C40C-9DBA-4330-92BC-97920375149F}" type="sibTrans" cxnId="{3F4A0810-8FB5-492F-885B-BB6A4D37B175}">
      <dgm:prSet/>
      <dgm:spPr/>
      <dgm:t>
        <a:bodyPr/>
        <a:lstStyle/>
        <a:p>
          <a:endParaRPr kumimoji="1" lang="ja-JP" altLang="en-US"/>
        </a:p>
      </dgm:t>
    </dgm:pt>
    <dgm:pt modelId="{318A3DDA-9AF4-4ADA-90D8-B973EC36489F}">
      <dgm:prSet phldrT="[テキスト]" custT="1"/>
      <dgm:spPr/>
      <dgm:t>
        <a:bodyPr/>
        <a:lstStyle/>
        <a:p>
          <a:r>
            <a:rPr kumimoji="1" lang="ja-JP" altLang="en-US" sz="1600" dirty="0"/>
            <a:t>② 情報リテラシーの教育が進む中で、職員間でも差が出てくることが予想されることから、</a:t>
          </a:r>
          <a:r>
            <a:rPr kumimoji="1" lang="en-US" altLang="ja-JP" sz="1600" dirty="0"/>
            <a:t>ICT</a:t>
          </a:r>
          <a:r>
            <a:rPr kumimoji="1" lang="ja-JP" altLang="en-US" sz="1600" dirty="0"/>
            <a:t>機器がかえって業務の妨げとならないよう継続的なサポートを行っていく必要がある。</a:t>
          </a:r>
        </a:p>
      </dgm:t>
    </dgm:pt>
    <dgm:pt modelId="{CD63CCD0-84FD-4745-ABF2-D6D40BE55BD5}" type="parTrans" cxnId="{3A2084B8-166D-4EB2-B41F-9819EE48B6BA}">
      <dgm:prSet/>
      <dgm:spPr/>
      <dgm:t>
        <a:bodyPr/>
        <a:lstStyle/>
        <a:p>
          <a:endParaRPr kumimoji="1" lang="ja-JP" altLang="en-US"/>
        </a:p>
      </dgm:t>
    </dgm:pt>
    <dgm:pt modelId="{BB35288C-9D2D-4A65-8FEC-C9F30348D01D}" type="sibTrans" cxnId="{3A2084B8-166D-4EB2-B41F-9819EE48B6BA}">
      <dgm:prSet/>
      <dgm:spPr/>
      <dgm:t>
        <a:bodyPr/>
        <a:lstStyle/>
        <a:p>
          <a:endParaRPr kumimoji="1" lang="ja-JP" altLang="en-US"/>
        </a:p>
      </dgm:t>
    </dgm:pt>
    <dgm:pt modelId="{F19B3275-88C6-4F41-B88E-9B5495DD1772}">
      <dgm:prSet phldrT="[テキスト]" custT="1"/>
      <dgm:spPr/>
      <dgm:t>
        <a:bodyPr/>
        <a:lstStyle/>
        <a:p>
          <a:r>
            <a:rPr kumimoji="1" lang="ja-JP" altLang="en-US" sz="1600" dirty="0"/>
            <a:t>③ 養成校においても</a:t>
          </a:r>
          <a:r>
            <a:rPr kumimoji="1" lang="en-US" altLang="ja-JP" sz="1600" dirty="0"/>
            <a:t>ICT</a:t>
          </a:r>
          <a:r>
            <a:rPr kumimoji="1" lang="ja-JP" altLang="en-US" sz="1600" dirty="0"/>
            <a:t>等の先端技術を取り入れたアドミッションポリシーが展開されていることから、実習等を受け入れる臨床研修施設として情報収集を行うとともに、施設内のシステムのアップデートを実施する必要がある。</a:t>
          </a:r>
        </a:p>
      </dgm:t>
    </dgm:pt>
    <dgm:pt modelId="{4A3CF2B6-D149-45C7-824D-486D9FFE3F8A}" type="parTrans" cxnId="{E5CFC3EA-1ED7-4A87-A03D-BBF4971BD2C7}">
      <dgm:prSet/>
      <dgm:spPr/>
      <dgm:t>
        <a:bodyPr/>
        <a:lstStyle/>
        <a:p>
          <a:endParaRPr kumimoji="1" lang="ja-JP" altLang="en-US"/>
        </a:p>
      </dgm:t>
    </dgm:pt>
    <dgm:pt modelId="{BF575EE1-0240-4E8C-9057-E8FBA13BE6F2}" type="sibTrans" cxnId="{E5CFC3EA-1ED7-4A87-A03D-BBF4971BD2C7}">
      <dgm:prSet/>
      <dgm:spPr/>
      <dgm:t>
        <a:bodyPr/>
        <a:lstStyle/>
        <a:p>
          <a:endParaRPr kumimoji="1" lang="ja-JP" altLang="en-US"/>
        </a:p>
      </dgm:t>
    </dgm:pt>
    <dgm:pt modelId="{2DB1633E-67E6-48F1-BFBC-A317C8B26876}" type="pres">
      <dgm:prSet presAssocID="{2391C9EE-13E5-4077-AE07-8E6A8B8E3B15}" presName="linear" presStyleCnt="0">
        <dgm:presLayoutVars>
          <dgm:animLvl val="lvl"/>
          <dgm:resizeHandles val="exact"/>
        </dgm:presLayoutVars>
      </dgm:prSet>
      <dgm:spPr/>
      <dgm:t>
        <a:bodyPr/>
        <a:lstStyle/>
        <a:p>
          <a:endParaRPr kumimoji="1" lang="ja-JP" altLang="en-US"/>
        </a:p>
      </dgm:t>
    </dgm:pt>
    <dgm:pt modelId="{3A5110FC-B916-4F84-96CF-44FB097BEBEB}" type="pres">
      <dgm:prSet presAssocID="{BCFD4737-D0F5-43A6-B98D-599575EB4E54}" presName="parentText" presStyleLbl="node1" presStyleIdx="0" presStyleCnt="2" custScaleY="42062" custLinFactNeighborX="104" custLinFactNeighborY="-70328">
        <dgm:presLayoutVars>
          <dgm:chMax val="0"/>
          <dgm:bulletEnabled val="1"/>
        </dgm:presLayoutVars>
      </dgm:prSet>
      <dgm:spPr/>
      <dgm:t>
        <a:bodyPr/>
        <a:lstStyle/>
        <a:p>
          <a:endParaRPr kumimoji="1" lang="ja-JP" altLang="en-US"/>
        </a:p>
      </dgm:t>
    </dgm:pt>
    <dgm:pt modelId="{38B45AE5-6135-499A-8358-EBD7C7F90F84}" type="pres">
      <dgm:prSet presAssocID="{BCFD4737-D0F5-43A6-B98D-599575EB4E54}" presName="childText" presStyleLbl="revTx" presStyleIdx="0" presStyleCnt="2" custLinFactNeighborY="-7849">
        <dgm:presLayoutVars>
          <dgm:bulletEnabled val="1"/>
        </dgm:presLayoutVars>
      </dgm:prSet>
      <dgm:spPr/>
      <dgm:t>
        <a:bodyPr/>
        <a:lstStyle/>
        <a:p>
          <a:endParaRPr kumimoji="1" lang="ja-JP" altLang="en-US"/>
        </a:p>
      </dgm:t>
    </dgm:pt>
    <dgm:pt modelId="{966A3F28-5DED-483C-9ED5-9ABC4ECFA774}" type="pres">
      <dgm:prSet presAssocID="{12AC54F3-853C-479D-9BBF-7BB9190DD3E9}" presName="parentText" presStyleLbl="node1" presStyleIdx="1" presStyleCnt="2" custScaleY="40463" custLinFactNeighborY="3134">
        <dgm:presLayoutVars>
          <dgm:chMax val="0"/>
          <dgm:bulletEnabled val="1"/>
        </dgm:presLayoutVars>
      </dgm:prSet>
      <dgm:spPr/>
      <dgm:t>
        <a:bodyPr/>
        <a:lstStyle/>
        <a:p>
          <a:endParaRPr kumimoji="1" lang="ja-JP" altLang="en-US"/>
        </a:p>
      </dgm:t>
    </dgm:pt>
    <dgm:pt modelId="{C04AC751-9346-47F3-9C91-D61402F52A9E}" type="pres">
      <dgm:prSet presAssocID="{12AC54F3-853C-479D-9BBF-7BB9190DD3E9}" presName="childText" presStyleLbl="revTx" presStyleIdx="1" presStyleCnt="2" custLinFactNeighborY="19080">
        <dgm:presLayoutVars>
          <dgm:bulletEnabled val="1"/>
        </dgm:presLayoutVars>
      </dgm:prSet>
      <dgm:spPr/>
      <dgm:t>
        <a:bodyPr/>
        <a:lstStyle/>
        <a:p>
          <a:endParaRPr kumimoji="1" lang="ja-JP" altLang="en-US"/>
        </a:p>
      </dgm:t>
    </dgm:pt>
  </dgm:ptLst>
  <dgm:cxnLst>
    <dgm:cxn modelId="{9A46E1B5-15C7-4A9D-9CED-2846C5440772}" type="presOf" srcId="{318A3DDA-9AF4-4ADA-90D8-B973EC36489F}" destId="{C04AC751-9346-47F3-9C91-D61402F52A9E}" srcOrd="0" destOrd="1" presId="urn:microsoft.com/office/officeart/2005/8/layout/vList2"/>
    <dgm:cxn modelId="{CB383BCC-E9C1-4B0F-A464-FEE71CC2D984}" type="presOf" srcId="{F19B3275-88C6-4F41-B88E-9B5495DD1772}" destId="{C04AC751-9346-47F3-9C91-D61402F52A9E}" srcOrd="0" destOrd="2" presId="urn:microsoft.com/office/officeart/2005/8/layout/vList2"/>
    <dgm:cxn modelId="{3A2084B8-166D-4EB2-B41F-9819EE48B6BA}" srcId="{12AC54F3-853C-479D-9BBF-7BB9190DD3E9}" destId="{318A3DDA-9AF4-4ADA-90D8-B973EC36489F}" srcOrd="1" destOrd="0" parTransId="{CD63CCD0-84FD-4745-ABF2-D6D40BE55BD5}" sibTransId="{BB35288C-9D2D-4A65-8FEC-C9F30348D01D}"/>
    <dgm:cxn modelId="{024E2368-D432-40B0-8E49-E0871EE9F62E}" type="presOf" srcId="{12AC54F3-853C-479D-9BBF-7BB9190DD3E9}" destId="{966A3F28-5DED-483C-9ED5-9ABC4ECFA774}" srcOrd="0" destOrd="0" presId="urn:microsoft.com/office/officeart/2005/8/layout/vList2"/>
    <dgm:cxn modelId="{76337C7E-8229-415C-8D89-36BBDB662970}" srcId="{BCFD4737-D0F5-43A6-B98D-599575EB4E54}" destId="{45BC40F5-D94E-4EFD-BFC0-B6B51F0E5015}" srcOrd="0" destOrd="0" parTransId="{470A604E-4807-4E49-A3DD-F8D5FDDD0AB3}" sibTransId="{94E16F2D-2226-46DF-87D0-74241A123918}"/>
    <dgm:cxn modelId="{26D6F414-0C6E-47E4-A5F2-8E761B67F150}" srcId="{2391C9EE-13E5-4077-AE07-8E6A8B8E3B15}" destId="{12AC54F3-853C-479D-9BBF-7BB9190DD3E9}" srcOrd="1" destOrd="0" parTransId="{EFD43615-9006-4584-82F1-C7348F392CCD}" sibTransId="{C010BA5B-8143-44B4-A069-6F2762F7C575}"/>
    <dgm:cxn modelId="{D422F453-E5A0-43DE-9BDA-9A4DC9B2C3F3}" srcId="{2391C9EE-13E5-4077-AE07-8E6A8B8E3B15}" destId="{BCFD4737-D0F5-43A6-B98D-599575EB4E54}" srcOrd="0" destOrd="0" parTransId="{5413C7F1-F49A-49D8-8A57-FBA7316A8295}" sibTransId="{48CA7F9B-4FE8-48D6-B8E0-FD1FBA7D8CEC}"/>
    <dgm:cxn modelId="{3F4A0810-8FB5-492F-885B-BB6A4D37B175}" srcId="{BCFD4737-D0F5-43A6-B98D-599575EB4E54}" destId="{91785032-EE45-4812-89C2-6F03D3BFE826}" srcOrd="1" destOrd="0" parTransId="{D84511F0-6FB9-4B2D-8DF7-58EF5A04F254}" sibTransId="{2059C40C-9DBA-4330-92BC-97920375149F}"/>
    <dgm:cxn modelId="{BF701DB5-24A0-49AC-BA31-95178833B37C}" type="presOf" srcId="{91785032-EE45-4812-89C2-6F03D3BFE826}" destId="{38B45AE5-6135-499A-8358-EBD7C7F90F84}" srcOrd="0" destOrd="1" presId="urn:microsoft.com/office/officeart/2005/8/layout/vList2"/>
    <dgm:cxn modelId="{B11757C1-A713-4EED-94C4-4C5213DE54E9}" type="presOf" srcId="{45BC40F5-D94E-4EFD-BFC0-B6B51F0E5015}" destId="{38B45AE5-6135-499A-8358-EBD7C7F90F84}" srcOrd="0" destOrd="0" presId="urn:microsoft.com/office/officeart/2005/8/layout/vList2"/>
    <dgm:cxn modelId="{DB7CE043-DEE2-46CC-BA98-B6DF825E817B}" srcId="{12AC54F3-853C-479D-9BBF-7BB9190DD3E9}" destId="{E40E0859-0959-4008-88BE-04E32C813F8B}" srcOrd="0" destOrd="0" parTransId="{BC7CF857-CC4A-4770-BF39-C38E305DF309}" sibTransId="{AC9C5B2F-51E0-4EA1-93B0-5DFED46C5A2F}"/>
    <dgm:cxn modelId="{01EDCC39-E9F6-4A96-A50A-7AAC4F6DD381}" type="presOf" srcId="{E40E0859-0959-4008-88BE-04E32C813F8B}" destId="{C04AC751-9346-47F3-9C91-D61402F52A9E}" srcOrd="0" destOrd="0" presId="urn:microsoft.com/office/officeart/2005/8/layout/vList2"/>
    <dgm:cxn modelId="{D77C267A-A48F-48D4-9421-DD638FADD7BA}" type="presOf" srcId="{2391C9EE-13E5-4077-AE07-8E6A8B8E3B15}" destId="{2DB1633E-67E6-48F1-BFBC-A317C8B26876}" srcOrd="0" destOrd="0" presId="urn:microsoft.com/office/officeart/2005/8/layout/vList2"/>
    <dgm:cxn modelId="{E5CFC3EA-1ED7-4A87-A03D-BBF4971BD2C7}" srcId="{12AC54F3-853C-479D-9BBF-7BB9190DD3E9}" destId="{F19B3275-88C6-4F41-B88E-9B5495DD1772}" srcOrd="2" destOrd="0" parTransId="{4A3CF2B6-D149-45C7-824D-486D9FFE3F8A}" sibTransId="{BF575EE1-0240-4E8C-9057-E8FBA13BE6F2}"/>
    <dgm:cxn modelId="{78095FC2-332D-424E-A835-7E29DAA459F0}" type="presOf" srcId="{BCFD4737-D0F5-43A6-B98D-599575EB4E54}" destId="{3A5110FC-B916-4F84-96CF-44FB097BEBEB}" srcOrd="0" destOrd="0" presId="urn:microsoft.com/office/officeart/2005/8/layout/vList2"/>
    <dgm:cxn modelId="{26D6842E-4DD3-4531-9CAE-D5D3397B5279}" type="presParOf" srcId="{2DB1633E-67E6-48F1-BFBC-A317C8B26876}" destId="{3A5110FC-B916-4F84-96CF-44FB097BEBEB}" srcOrd="0" destOrd="0" presId="urn:microsoft.com/office/officeart/2005/8/layout/vList2"/>
    <dgm:cxn modelId="{85DA75D9-D56E-4E63-8344-A9329CB78DF8}" type="presParOf" srcId="{2DB1633E-67E6-48F1-BFBC-A317C8B26876}" destId="{38B45AE5-6135-499A-8358-EBD7C7F90F84}" srcOrd="1" destOrd="0" presId="urn:microsoft.com/office/officeart/2005/8/layout/vList2"/>
    <dgm:cxn modelId="{AF5179A5-93A9-4D4A-8960-47A0AB82AA90}" type="presParOf" srcId="{2DB1633E-67E6-48F1-BFBC-A317C8B26876}" destId="{966A3F28-5DED-483C-9ED5-9ABC4ECFA774}" srcOrd="2" destOrd="0" presId="urn:microsoft.com/office/officeart/2005/8/layout/vList2"/>
    <dgm:cxn modelId="{0AAA8D59-983F-40B5-8ED0-D745EFD543A4}" type="presParOf" srcId="{2DB1633E-67E6-48F1-BFBC-A317C8B26876}" destId="{C04AC751-9346-47F3-9C91-D61402F52A9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43B483-3102-4F4E-BB5F-23CBF8BFB008}">
      <dsp:nvSpPr>
        <dsp:cNvPr id="0" name=""/>
        <dsp:cNvSpPr/>
      </dsp:nvSpPr>
      <dsp:spPr>
        <a:xfrm>
          <a:off x="1116889" y="1430505"/>
          <a:ext cx="3568513" cy="2384175"/>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B2FBBD-25CD-4B84-A7E4-758F95A91263}">
      <dsp:nvSpPr>
        <dsp:cNvPr id="0" name=""/>
        <dsp:cNvSpPr/>
      </dsp:nvSpPr>
      <dsp:spPr>
        <a:xfrm>
          <a:off x="94030" y="0"/>
          <a:ext cx="3703724" cy="29647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kern="1200" dirty="0"/>
            <a:t>課題</a:t>
          </a:r>
          <a:endParaRPr kumimoji="1" lang="en-US" altLang="ja-JP" sz="1400" kern="1200" dirty="0"/>
        </a:p>
        <a:p>
          <a:pPr lvl="0" algn="l" defTabSz="622300">
            <a:lnSpc>
              <a:spcPct val="90000"/>
            </a:lnSpc>
            <a:spcBef>
              <a:spcPct val="0"/>
            </a:spcBef>
            <a:spcAft>
              <a:spcPct val="35000"/>
            </a:spcAft>
          </a:pPr>
          <a:r>
            <a:rPr kumimoji="1" lang="ja-JP" altLang="en-US" sz="1400" kern="1200" dirty="0"/>
            <a:t>① 機器導入前の職員間の連絡通信手段は口頭による伝令のみであり、介助中の職員の呼び出しに時間がかかっていた。</a:t>
          </a:r>
          <a:endParaRPr kumimoji="1" lang="en-US" altLang="ja-JP" sz="1400" kern="1200" dirty="0"/>
        </a:p>
        <a:p>
          <a:pPr lvl="0" algn="l" defTabSz="622300">
            <a:lnSpc>
              <a:spcPct val="90000"/>
            </a:lnSpc>
            <a:spcBef>
              <a:spcPct val="0"/>
            </a:spcBef>
            <a:spcAft>
              <a:spcPct val="35000"/>
            </a:spcAft>
          </a:pPr>
          <a:r>
            <a:rPr kumimoji="1" lang="ja-JP" altLang="en-US" sz="1400" kern="1200" dirty="0"/>
            <a:t>② 記録媒体が連絡ノート、日誌、ケース記録と複数あり、手書きが主でありかつ転記作業が多かった。</a:t>
          </a:r>
        </a:p>
      </dsp:txBody>
      <dsp:txXfrm>
        <a:off x="180864" y="86834"/>
        <a:ext cx="3530056" cy="2791078"/>
      </dsp:txXfrm>
    </dsp:sp>
    <dsp:sp modelId="{D0A50A51-E480-4A7F-B10C-F4B1D90D2CCB}">
      <dsp:nvSpPr>
        <dsp:cNvPr id="0" name=""/>
        <dsp:cNvSpPr/>
      </dsp:nvSpPr>
      <dsp:spPr>
        <a:xfrm rot="21481108">
          <a:off x="4742993" y="1720867"/>
          <a:ext cx="391081" cy="8574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kumimoji="1" lang="ja-JP" altLang="en-US" sz="1100" kern="1200"/>
        </a:p>
      </dsp:txBody>
      <dsp:txXfrm>
        <a:off x="4743028" y="1894388"/>
        <a:ext cx="273757" cy="514477"/>
      </dsp:txXfrm>
    </dsp:sp>
    <dsp:sp modelId="{1B4C9A90-85FB-4C4E-A908-7B088FE1B0F9}">
      <dsp:nvSpPr>
        <dsp:cNvPr id="0" name=""/>
        <dsp:cNvSpPr/>
      </dsp:nvSpPr>
      <dsp:spPr>
        <a:xfrm>
          <a:off x="5802110" y="1268405"/>
          <a:ext cx="3568513" cy="2384175"/>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249A9B-2AB2-4AE3-BE68-3D8A3217ADD7}">
      <dsp:nvSpPr>
        <dsp:cNvPr id="0" name=""/>
        <dsp:cNvSpPr/>
      </dsp:nvSpPr>
      <dsp:spPr>
        <a:xfrm>
          <a:off x="5346021" y="0"/>
          <a:ext cx="3568513" cy="30162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kern="1200" dirty="0"/>
            <a:t>成果</a:t>
          </a:r>
          <a:endParaRPr kumimoji="1" lang="en-US" altLang="ja-JP" sz="1400" kern="1200" dirty="0"/>
        </a:p>
        <a:p>
          <a:pPr lvl="0" algn="l" defTabSz="622300">
            <a:lnSpc>
              <a:spcPct val="90000"/>
            </a:lnSpc>
            <a:spcBef>
              <a:spcPct val="0"/>
            </a:spcBef>
            <a:spcAft>
              <a:spcPct val="35000"/>
            </a:spcAft>
          </a:pPr>
          <a:r>
            <a:rPr kumimoji="1" lang="ja-JP" altLang="en-US" sz="1400" kern="1200" dirty="0"/>
            <a:t>① 導入端末を職員に携行させて、インカムアプリを用いて職員間の連絡通信手段とすることで省力化を図る。</a:t>
          </a:r>
          <a:endParaRPr kumimoji="1" lang="en-US" altLang="ja-JP" sz="1400" kern="1200" dirty="0"/>
        </a:p>
        <a:p>
          <a:pPr lvl="0" algn="l" defTabSz="622300">
            <a:lnSpc>
              <a:spcPct val="90000"/>
            </a:lnSpc>
            <a:spcBef>
              <a:spcPct val="0"/>
            </a:spcBef>
            <a:spcAft>
              <a:spcPct val="35000"/>
            </a:spcAft>
          </a:pPr>
          <a:r>
            <a:rPr kumimoji="1" lang="ja-JP" altLang="en-US" sz="1400" kern="1200" dirty="0"/>
            <a:t>② 同端末で記録業務、見守りセンサーアラートの通知、ナースコール対応等の関連業務を統合することで、業務時間の短縮及び通知する情報量の充実と迅速な対応を可能とする。</a:t>
          </a:r>
        </a:p>
      </dsp:txBody>
      <dsp:txXfrm>
        <a:off x="5434364" y="88343"/>
        <a:ext cx="3391827" cy="28395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D8EB19-8146-4C27-AD54-BE6F892B4C87}">
      <dsp:nvSpPr>
        <dsp:cNvPr id="0" name=""/>
        <dsp:cNvSpPr/>
      </dsp:nvSpPr>
      <dsp:spPr>
        <a:xfrm>
          <a:off x="0" y="0"/>
          <a:ext cx="2780886" cy="4810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ja-JP" altLang="en-US" sz="2000" kern="1200" dirty="0"/>
            <a:t>業務効率化のステップ</a:t>
          </a:r>
        </a:p>
      </dsp:txBody>
      <dsp:txXfrm>
        <a:off x="23484" y="23484"/>
        <a:ext cx="2733918" cy="434106"/>
      </dsp:txXfrm>
    </dsp:sp>
    <dsp:sp modelId="{6F15B529-28CF-489F-B3A5-5795B0CC531E}">
      <dsp:nvSpPr>
        <dsp:cNvPr id="0" name=""/>
        <dsp:cNvSpPr/>
      </dsp:nvSpPr>
      <dsp:spPr>
        <a:xfrm>
          <a:off x="0" y="889194"/>
          <a:ext cx="10381089" cy="4321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60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① </a:t>
          </a:r>
          <a:r>
            <a:rPr kumimoji="1" lang="en-US" altLang="ja-JP" sz="1600" kern="1200" dirty="0"/>
            <a:t>ICT</a:t>
          </a:r>
          <a:r>
            <a:rPr kumimoji="1" lang="ja-JP" altLang="en-US" sz="1600" kern="1200" dirty="0"/>
            <a:t>委員会で改善の必要な業務の洗い出し、検証等を実施</a:t>
          </a:r>
        </a:p>
        <a:p>
          <a:pPr marL="171450" lvl="1" indent="-171450" algn="l" defTabSz="711200">
            <a:lnSpc>
              <a:spcPct val="90000"/>
            </a:lnSpc>
            <a:spcBef>
              <a:spcPct val="0"/>
            </a:spcBef>
            <a:spcAft>
              <a:spcPct val="20000"/>
            </a:spcAft>
            <a:buChar char="••"/>
          </a:pPr>
          <a:r>
            <a:rPr kumimoji="1" lang="ja-JP" altLang="en-US" sz="1600" kern="1200" dirty="0"/>
            <a:t>② ①をもとに</a:t>
          </a:r>
          <a:r>
            <a:rPr kumimoji="1" lang="en-US" altLang="ja-JP" sz="1600" kern="1200" dirty="0"/>
            <a:t>ICT</a:t>
          </a:r>
          <a:r>
            <a:rPr kumimoji="1" lang="ja-JP" altLang="en-US" sz="1600" kern="1200" dirty="0"/>
            <a:t>やロボット機器によって業務改善に寄与するソリューションを選定</a:t>
          </a:r>
        </a:p>
        <a:p>
          <a:pPr marL="171450" lvl="1" indent="-171450" algn="l" defTabSz="711200">
            <a:lnSpc>
              <a:spcPct val="90000"/>
            </a:lnSpc>
            <a:spcBef>
              <a:spcPct val="0"/>
            </a:spcBef>
            <a:spcAft>
              <a:spcPct val="20000"/>
            </a:spcAft>
            <a:buChar char="••"/>
          </a:pPr>
          <a:r>
            <a:rPr kumimoji="1" lang="ja-JP" altLang="en-US" sz="1600" kern="1200" dirty="0"/>
            <a:t>③ ソリューションの説明会やデモ機による体験を実施</a:t>
          </a:r>
        </a:p>
        <a:p>
          <a:pPr marL="171450" lvl="1" indent="-171450" algn="l" defTabSz="711200">
            <a:lnSpc>
              <a:spcPct val="90000"/>
            </a:lnSpc>
            <a:spcBef>
              <a:spcPct val="0"/>
            </a:spcBef>
            <a:spcAft>
              <a:spcPct val="20000"/>
            </a:spcAft>
            <a:buChar char="••"/>
          </a:pPr>
          <a:r>
            <a:rPr kumimoji="1" lang="ja-JP" altLang="en-US" sz="1600" kern="1200" dirty="0"/>
            <a:t>④ 軸となるシステムを基盤システムとして位置付け、関連業務の連携により業務効率化や介護の質改善に寄与するシステムの検証</a:t>
          </a:r>
        </a:p>
        <a:p>
          <a:pPr marL="171450" lvl="1" indent="-171450" algn="l" defTabSz="711200">
            <a:lnSpc>
              <a:spcPct val="90000"/>
            </a:lnSpc>
            <a:spcBef>
              <a:spcPct val="0"/>
            </a:spcBef>
            <a:spcAft>
              <a:spcPct val="20000"/>
            </a:spcAft>
            <a:buChar char="••"/>
          </a:pPr>
          <a:r>
            <a:rPr kumimoji="1" lang="ja-JP" altLang="en-US" sz="1600" kern="1200" dirty="0"/>
            <a:t>⑤</a:t>
          </a:r>
          <a:r>
            <a:rPr kumimoji="1" lang="en-US" altLang="ja-JP" sz="1600" kern="1200" dirty="0"/>
            <a:t>2</a:t>
          </a:r>
          <a:r>
            <a:rPr kumimoji="1" lang="ja-JP" altLang="en-US" sz="1600" kern="1200" dirty="0"/>
            <a:t>～</a:t>
          </a:r>
          <a:r>
            <a:rPr kumimoji="1" lang="en-US" altLang="ja-JP" sz="1600" kern="1200" dirty="0"/>
            <a:t>3</a:t>
          </a:r>
          <a:r>
            <a:rPr kumimoji="1" lang="ja-JP" altLang="en-US" sz="1600" kern="1200" dirty="0"/>
            <a:t>か年を目途に計画的にシステムやツールを導入し、段階的に職員に浸透</a:t>
          </a:r>
          <a:r>
            <a:rPr kumimoji="1" lang="ja-JP" altLang="en-US" sz="1600" kern="1200" dirty="0" smtClean="0"/>
            <a:t>させる　　　　　　　　　（令和</a:t>
          </a:r>
          <a:r>
            <a:rPr kumimoji="1" lang="en-US" altLang="ja-JP" sz="1600" kern="1200" dirty="0" smtClean="0"/>
            <a:t>6</a:t>
          </a:r>
          <a:r>
            <a:rPr kumimoji="1" lang="ja-JP" altLang="en-US" sz="1600" kern="1200" dirty="0" smtClean="0"/>
            <a:t>年度）将来的に導入・連携するシステムに対応した端末の導入、当該端末でアラート通知ができるセンサー機器の導入　　　　　　　　　　　　　　　　　　　　　　　　　　　　　　　　　　　　　　（令和</a:t>
          </a:r>
          <a:r>
            <a:rPr kumimoji="1" lang="en-US" altLang="ja-JP" sz="1600" kern="1200" dirty="0" smtClean="0"/>
            <a:t>7</a:t>
          </a:r>
          <a:r>
            <a:rPr kumimoji="1" lang="ja-JP" altLang="en-US" sz="1600" kern="1200" dirty="0" smtClean="0"/>
            <a:t>年度以降）令和</a:t>
          </a:r>
          <a:r>
            <a:rPr kumimoji="1" lang="en-US" altLang="ja-JP" sz="1600" kern="1200" dirty="0" smtClean="0"/>
            <a:t>6</a:t>
          </a:r>
          <a:r>
            <a:rPr kumimoji="1" lang="ja-JP" altLang="en-US" sz="1600" kern="1200" dirty="0" smtClean="0"/>
            <a:t>年度に導入した端末で行う電子記録システムや見守りシステム、ナースコールシステム等利用者介助に密接に係わる各種システムを一元的に管理できるよう通信環境の整備等を実施予定</a:t>
          </a:r>
          <a:endParaRPr kumimoji="1" lang="ja-JP" altLang="en-US" sz="1600" kern="1200" dirty="0"/>
        </a:p>
        <a:p>
          <a:pPr marL="171450" lvl="1" indent="-171450" algn="l" defTabSz="711200">
            <a:lnSpc>
              <a:spcPct val="90000"/>
            </a:lnSpc>
            <a:spcBef>
              <a:spcPct val="0"/>
            </a:spcBef>
            <a:spcAft>
              <a:spcPct val="20000"/>
            </a:spcAft>
            <a:buChar char="••"/>
          </a:pPr>
          <a:r>
            <a:rPr kumimoji="1" lang="ja-JP" altLang="en-US" sz="1600" kern="1200" dirty="0"/>
            <a:t>⑥ 導入したシステムの効果や課題の検証をサイクル化することで、継続的に職員への</a:t>
          </a:r>
          <a:r>
            <a:rPr kumimoji="1" lang="en-US" altLang="ja-JP" sz="1600" kern="1200" dirty="0"/>
            <a:t>ICT</a:t>
          </a:r>
          <a:r>
            <a:rPr kumimoji="1" lang="ja-JP" altLang="en-US" sz="1600" kern="1200" dirty="0"/>
            <a:t>機器の浸透をサポートするとともに、医療福祉機器展での情報収集やシステムベンダー等の協力を得ながら有効活用策を検討する。</a:t>
          </a:r>
        </a:p>
      </dsp:txBody>
      <dsp:txXfrm>
        <a:off x="0" y="889194"/>
        <a:ext cx="10381089" cy="43214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110FC-B916-4F84-96CF-44FB097BEBEB}">
      <dsp:nvSpPr>
        <dsp:cNvPr id="0" name=""/>
        <dsp:cNvSpPr/>
      </dsp:nvSpPr>
      <dsp:spPr>
        <a:xfrm>
          <a:off x="0" y="0"/>
          <a:ext cx="10381089" cy="50393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en-US" altLang="ja-JP" sz="2000" kern="1200" dirty="0"/>
            <a:t>【</a:t>
          </a:r>
          <a:r>
            <a:rPr kumimoji="1" lang="ja-JP" altLang="en-US" sz="2000" kern="1200" dirty="0"/>
            <a:t>良かった点</a:t>
          </a:r>
          <a:r>
            <a:rPr kumimoji="1" lang="en-US" altLang="ja-JP" sz="2000" kern="1200" dirty="0"/>
            <a:t>】</a:t>
          </a:r>
          <a:endParaRPr kumimoji="1" lang="ja-JP" altLang="en-US" sz="2000" kern="1200" dirty="0"/>
        </a:p>
      </dsp:txBody>
      <dsp:txXfrm>
        <a:off x="24600" y="24600"/>
        <a:ext cx="10331889" cy="454736"/>
      </dsp:txXfrm>
    </dsp:sp>
    <dsp:sp modelId="{38B45AE5-6135-499A-8358-EBD7C7F90F84}">
      <dsp:nvSpPr>
        <dsp:cNvPr id="0" name=""/>
        <dsp:cNvSpPr/>
      </dsp:nvSpPr>
      <dsp:spPr>
        <a:xfrm>
          <a:off x="0" y="849533"/>
          <a:ext cx="10381089" cy="165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60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① </a:t>
          </a:r>
          <a:r>
            <a:rPr kumimoji="1" lang="en-US" altLang="ja-JP" sz="1600" kern="1200" dirty="0"/>
            <a:t>ICT</a:t>
          </a:r>
          <a:r>
            <a:rPr kumimoji="1" lang="ja-JP" altLang="en-US" sz="1600" kern="1200" dirty="0"/>
            <a:t>に関する事業構想を策定するにあたって、将来各システムが連携することを見据えたものとしたことにより、一貫したシステムやツールの導入を行うことができた。これにより、現在把握している範囲では必要なシステム間の連携に大きなハードルはなく、今年度調達した機器を最大限に利活用できる導入となった。</a:t>
          </a:r>
        </a:p>
        <a:p>
          <a:pPr marL="171450" lvl="1" indent="-171450" algn="l" defTabSz="711200">
            <a:lnSpc>
              <a:spcPct val="90000"/>
            </a:lnSpc>
            <a:spcBef>
              <a:spcPct val="0"/>
            </a:spcBef>
            <a:spcAft>
              <a:spcPct val="20000"/>
            </a:spcAft>
            <a:buChar char="••"/>
          </a:pPr>
          <a:r>
            <a:rPr kumimoji="1" lang="ja-JP" altLang="en-US" sz="1600" kern="1200" dirty="0"/>
            <a:t>② これまで支援業務の</a:t>
          </a:r>
          <a:r>
            <a:rPr kumimoji="1" lang="en-US" altLang="ja-JP" sz="1600" kern="1200" dirty="0"/>
            <a:t>ICT</a:t>
          </a:r>
          <a:r>
            <a:rPr kumimoji="1" lang="ja-JP" altLang="en-US" sz="1600" kern="1200" dirty="0"/>
            <a:t>化が図られていなかったため、委員会を中心に導入に向けた検討を開始できたことで、施設の課題として認識する機運が高まった。</a:t>
          </a:r>
        </a:p>
      </dsp:txBody>
      <dsp:txXfrm>
        <a:off x="0" y="849533"/>
        <a:ext cx="10381089" cy="1656000"/>
      </dsp:txXfrm>
    </dsp:sp>
    <dsp:sp modelId="{966A3F28-5DED-483C-9ED5-9ABC4ECFA774}">
      <dsp:nvSpPr>
        <dsp:cNvPr id="0" name=""/>
        <dsp:cNvSpPr/>
      </dsp:nvSpPr>
      <dsp:spPr>
        <a:xfrm>
          <a:off x="0" y="2682609"/>
          <a:ext cx="10381089" cy="4847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en-US" altLang="ja-JP" sz="2000" kern="1200" dirty="0"/>
            <a:t>【</a:t>
          </a:r>
          <a:r>
            <a:rPr kumimoji="1" lang="ja-JP" altLang="en-US" sz="2000" kern="1200" dirty="0"/>
            <a:t>今後の課題</a:t>
          </a:r>
          <a:r>
            <a:rPr kumimoji="1" lang="en-US" altLang="ja-JP" sz="2000" kern="1200" dirty="0"/>
            <a:t>】</a:t>
          </a:r>
          <a:endParaRPr kumimoji="1" lang="ja-JP" altLang="en-US" sz="2000" kern="1200" dirty="0"/>
        </a:p>
      </dsp:txBody>
      <dsp:txXfrm>
        <a:off x="23665" y="2706274"/>
        <a:ext cx="10333759" cy="437449"/>
      </dsp:txXfrm>
    </dsp:sp>
    <dsp:sp modelId="{C04AC751-9346-47F3-9C91-D61402F52A9E}">
      <dsp:nvSpPr>
        <dsp:cNvPr id="0" name=""/>
        <dsp:cNvSpPr/>
      </dsp:nvSpPr>
      <dsp:spPr>
        <a:xfrm>
          <a:off x="0" y="3312943"/>
          <a:ext cx="10381089" cy="264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60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① </a:t>
          </a:r>
          <a:r>
            <a:rPr kumimoji="1" lang="en-US" altLang="ja-JP" sz="1600" kern="1200" dirty="0"/>
            <a:t>ICT</a:t>
          </a:r>
          <a:r>
            <a:rPr kumimoji="1" lang="ja-JP" altLang="en-US" sz="1600" kern="1200" dirty="0"/>
            <a:t>導入に向けて実施した検証をもとに、導入後の効果や課題を再検証するとともに、導入した機器をさらに業務省力化や専門業務の質向上、タスクシフト等の組み合わせにより更なる効果を生み出せるよう継続的に検討・検証に取り組む必要がある。</a:t>
          </a:r>
        </a:p>
        <a:p>
          <a:pPr marL="171450" lvl="1" indent="-171450" algn="l" defTabSz="711200">
            <a:lnSpc>
              <a:spcPct val="90000"/>
            </a:lnSpc>
            <a:spcBef>
              <a:spcPct val="0"/>
            </a:spcBef>
            <a:spcAft>
              <a:spcPct val="20000"/>
            </a:spcAft>
            <a:buChar char="••"/>
          </a:pPr>
          <a:r>
            <a:rPr kumimoji="1" lang="ja-JP" altLang="en-US" sz="1600" kern="1200" dirty="0"/>
            <a:t>② 情報リテラシーの教育が進む中で、職員間でも差が出てくることが予想されることから、</a:t>
          </a:r>
          <a:r>
            <a:rPr kumimoji="1" lang="en-US" altLang="ja-JP" sz="1600" kern="1200" dirty="0"/>
            <a:t>ICT</a:t>
          </a:r>
          <a:r>
            <a:rPr kumimoji="1" lang="ja-JP" altLang="en-US" sz="1600" kern="1200" dirty="0"/>
            <a:t>機器がかえって業務の妨げとならないよう継続的なサポートを行っていく必要がある。</a:t>
          </a:r>
        </a:p>
        <a:p>
          <a:pPr marL="171450" lvl="1" indent="-171450" algn="l" defTabSz="711200">
            <a:lnSpc>
              <a:spcPct val="90000"/>
            </a:lnSpc>
            <a:spcBef>
              <a:spcPct val="0"/>
            </a:spcBef>
            <a:spcAft>
              <a:spcPct val="20000"/>
            </a:spcAft>
            <a:buChar char="••"/>
          </a:pPr>
          <a:r>
            <a:rPr kumimoji="1" lang="ja-JP" altLang="en-US" sz="1600" kern="1200" dirty="0"/>
            <a:t>③ 養成校においても</a:t>
          </a:r>
          <a:r>
            <a:rPr kumimoji="1" lang="en-US" altLang="ja-JP" sz="1600" kern="1200" dirty="0"/>
            <a:t>ICT</a:t>
          </a:r>
          <a:r>
            <a:rPr kumimoji="1" lang="ja-JP" altLang="en-US" sz="1600" kern="1200" dirty="0"/>
            <a:t>等の先端技術を取り入れたアドミッションポリシーが展開されていることから、実習等を受け入れる臨床研修施設として情報収集を行うとともに、施設内のシステムのアップデートを実施する必要がある。</a:t>
          </a:r>
        </a:p>
      </dsp:txBody>
      <dsp:txXfrm>
        <a:off x="0" y="3312943"/>
        <a:ext cx="10381089" cy="264960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64512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29838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53358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532029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831291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737865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0301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887534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104385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75046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174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2FE1B-9565-4676-A2E8-F697DC098712}" type="datetimeFigureOut">
              <a:rPr kumimoji="1" lang="ja-JP" altLang="en-US" smtClean="0"/>
              <a:t>2025/5/21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427543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117" y="209954"/>
            <a:ext cx="10515600" cy="909493"/>
          </a:xfrm>
        </p:spPr>
        <p:txBody>
          <a:bodyPr>
            <a:noAutofit/>
          </a:bodyPr>
          <a:lstStyle/>
          <a:p>
            <a:pPr algn="ctr"/>
            <a:r>
              <a:rPr kumimoji="1" lang="ja-JP" altLang="en-US" sz="2800" dirty="0"/>
              <a:t>介護専門業務の質の向上及び省力化に向けた</a:t>
            </a:r>
            <a:r>
              <a:rPr kumimoji="1" lang="en-US" altLang="ja-JP" sz="2800" dirty="0"/>
              <a:t/>
            </a:r>
            <a:br>
              <a:rPr kumimoji="1" lang="en-US" altLang="ja-JP" sz="2800" dirty="0"/>
            </a:br>
            <a:r>
              <a:rPr kumimoji="1" lang="en-US" altLang="ja-JP" sz="2800" dirty="0"/>
              <a:t>ICT</a:t>
            </a:r>
            <a:r>
              <a:rPr kumimoji="1" lang="ja-JP" altLang="en-US" sz="2800" dirty="0"/>
              <a:t>機器の活用による業務連携システムの構築について</a:t>
            </a:r>
          </a:p>
        </p:txBody>
      </p:sp>
      <p:graphicFrame>
        <p:nvGraphicFramePr>
          <p:cNvPr id="10" name="図表 9"/>
          <p:cNvGraphicFramePr/>
          <p:nvPr>
            <p:extLst>
              <p:ext uri="{D42A27DB-BD31-4B8C-83A1-F6EECF244321}">
                <p14:modId xmlns:p14="http://schemas.microsoft.com/office/powerpoint/2010/main" val="3491234726"/>
              </p:ext>
            </p:extLst>
          </p:nvPr>
        </p:nvGraphicFramePr>
        <p:xfrm>
          <a:off x="1226910" y="2323652"/>
          <a:ext cx="9756648" cy="38146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タイトル 1"/>
          <p:cNvSpPr txBox="1">
            <a:spLocks/>
          </p:cNvSpPr>
          <p:nvPr/>
        </p:nvSpPr>
        <p:spPr>
          <a:xfrm>
            <a:off x="4658061" y="1119447"/>
            <a:ext cx="5682972" cy="99198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法人名：社会福祉法人富山県社会福祉総合センター</a:t>
            </a:r>
            <a:endParaRPr lang="en-US" altLang="ja-JP" sz="1800" dirty="0"/>
          </a:p>
          <a:p>
            <a:r>
              <a:rPr lang="ja-JP" altLang="en-US" sz="1800" dirty="0"/>
              <a:t>事業所名：障害者支援施設高志ライフケアホーム</a:t>
            </a:r>
            <a:endParaRPr lang="en-US" altLang="ja-JP" sz="1800" dirty="0"/>
          </a:p>
          <a:p>
            <a:r>
              <a:rPr lang="ja-JP" altLang="en-US" sz="1800" dirty="0"/>
              <a:t>サービス種別：生活介護、施設入所支援、短期入所</a:t>
            </a:r>
          </a:p>
        </p:txBody>
      </p:sp>
    </p:spTree>
    <p:extLst>
      <p:ext uri="{BB962C8B-B14F-4D97-AF65-F5344CB8AC3E}">
        <p14:creationId xmlns:p14="http://schemas.microsoft.com/office/powerpoint/2010/main" val="3325489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979089664"/>
              </p:ext>
            </p:extLst>
          </p:nvPr>
        </p:nvGraphicFramePr>
        <p:xfrm>
          <a:off x="838200" y="736600"/>
          <a:ext cx="1038109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3926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30383201"/>
              </p:ext>
            </p:extLst>
          </p:nvPr>
        </p:nvGraphicFramePr>
        <p:xfrm>
          <a:off x="838200" y="282632"/>
          <a:ext cx="10381090" cy="61735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68817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b670188-c307-446a-85e9-11261f744f41" xsi:nil="true"/>
    <lcf76f155ced4ddcb4097134ff3c332f xmlns="49ebf3b8-7d0c-41d5-89b9-a436dffc791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0F9DDEF813AC014BB9E0E195E4E9F5F7" ma:contentTypeVersion="10" ma:contentTypeDescription="新しいドキュメントを作成します。" ma:contentTypeScope="" ma:versionID="d9e291a223474470efd4d2117a30ef40">
  <xsd:schema xmlns:xsd="http://www.w3.org/2001/XMLSchema" xmlns:xs="http://www.w3.org/2001/XMLSchema" xmlns:p="http://schemas.microsoft.com/office/2006/metadata/properties" xmlns:ns2="49ebf3b8-7d0c-41d5-89b9-a436dffc7917" xmlns:ns3="fb670188-c307-446a-85e9-11261f744f41" targetNamespace="http://schemas.microsoft.com/office/2006/metadata/properties" ma:root="true" ma:fieldsID="c902410b1a16f5aca0968cff46767e32" ns2:_="" ns3:_="">
    <xsd:import namespace="49ebf3b8-7d0c-41d5-89b9-a436dffc7917"/>
    <xsd:import namespace="fb670188-c307-446a-85e9-11261f744f4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ebf3b8-7d0c-41d5-89b9-a436dffc79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fc2af4f0-5b5a-451f-a895-3176f05dfc64"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670188-c307-446a-85e9-11261f744f41"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c32f5a3-852b-4cb4-a031-237b770001ad}" ma:internalName="TaxCatchAll" ma:showField="CatchAllData" ma:web="fb670188-c307-446a-85e9-11261f744f4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72D74BE-ACD7-46F2-9518-D7AF26706F1B}">
  <ds:schemaRefs>
    <ds:schemaRef ds:uri="http://schemas.microsoft.com/office/2006/metadata/properties"/>
    <ds:schemaRef ds:uri="http://schemas.microsoft.com/office/infopath/2007/PartnerControls"/>
    <ds:schemaRef ds:uri="fb670188-c307-446a-85e9-11261f744f41"/>
    <ds:schemaRef ds:uri="http://schemas.microsoft.com/office/2006/documentManagement/types"/>
    <ds:schemaRef ds:uri="http://purl.org/dc/dcmitype/"/>
    <ds:schemaRef ds:uri="http://purl.org/dc/elements/1.1/"/>
    <ds:schemaRef ds:uri="http://purl.org/dc/terms/"/>
    <ds:schemaRef ds:uri="http://schemas.openxmlformats.org/package/2006/metadata/core-properties"/>
    <ds:schemaRef ds:uri="49ebf3b8-7d0c-41d5-89b9-a436dffc7917"/>
    <ds:schemaRef ds:uri="http://www.w3.org/XML/1998/namespace"/>
  </ds:schemaRefs>
</ds:datastoreItem>
</file>

<file path=customXml/itemProps2.xml><?xml version="1.0" encoding="utf-8"?>
<ds:datastoreItem xmlns:ds="http://schemas.openxmlformats.org/officeDocument/2006/customXml" ds:itemID="{232A914F-320B-4574-9DE6-2845F0F208C2}">
  <ds:schemaRefs>
    <ds:schemaRef ds:uri="http://schemas.microsoft.com/sharepoint/v3/contenttype/forms"/>
  </ds:schemaRefs>
</ds:datastoreItem>
</file>

<file path=customXml/itemProps3.xml><?xml version="1.0" encoding="utf-8"?>
<ds:datastoreItem xmlns:ds="http://schemas.openxmlformats.org/officeDocument/2006/customXml" ds:itemID="{85FC3A05-65E5-4250-BCEF-D9E48486F5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ebf3b8-7d0c-41d5-89b9-a436dffc7917"/>
    <ds:schemaRef ds:uri="fb670188-c307-446a-85e9-11261f744f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598</Words>
  <Application>Microsoft Office PowerPoint</Application>
  <PresentationFormat>ワイド画面</PresentationFormat>
  <Paragraphs>24</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游ゴシック</vt:lpstr>
      <vt:lpstr>游ゴシック Light</vt:lpstr>
      <vt:lpstr>Arial</vt:lpstr>
      <vt:lpstr>Office テーマ</vt:lpstr>
      <vt:lpstr>介護専門業務の質の向上及び省力化に向けた ICT機器の活用による業務連携システムの構築について</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介護専門業務の質の向上及び省力化に向けた ICT機器の活用による業務連携システムの構築について</dc:title>
  <cp:lastModifiedBy>川堰　友太</cp:lastModifiedBy>
  <cp:revision>1</cp:revision>
  <dcterms:modified xsi:type="dcterms:W3CDTF">2025-05-20T23:25:40Z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0x0101000F9DDEF813AC014BB9E0E195E4E9F5F7</vt:lpwstr>
  </property>
  <property fmtid="{D5CDD505-2E9C-101B-9397-08002B2CF9AE}" pid="3" name="MediaServiceImageTags">
    <vt:lpwstr/>
  </property>
</Properties>
</file>