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2"/>
  </p:sldMasterIdLst>
  <p:notesMasterIdLst>
    <p:notesMasterId r:id="rId3"/>
  </p:notesMasterIdLst>
  <p:sldIdLst>
    <p:sldId id="273" r:id="rId4"/>
    <p:sldId id="275" r:id="rId5"/>
    <p:sldId id="274" r:id="rId6"/>
    <p:sldId id="279" r:id="rId7"/>
    <p:sldId id="281" r:id="rId8"/>
    <p:sldId id="278" r:id="rId9"/>
    <p:sldId id="280" r:id="rId10"/>
    <p:sldId id="276" r:id="rId11"/>
    <p:sldId id="282" r:id="rId12"/>
    <p:sldId id="277" r:id="rId13"/>
  </p:sldIdLst>
  <p:sldSz cx="12801600" cy="9601200" type="A3"/>
  <p:notesSz cx="6735763" cy="9872663"/>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59" userDrawn="1">
          <p15:clr>
            <a:srgbClr val="A4A3A4"/>
          </p15:clr>
        </p15:guide>
        <p15:guide id="2" pos="4077" userDrawn="1">
          <p15:clr>
            <a:srgbClr val="A4A3A4"/>
          </p15:clr>
        </p15:guide>
        <p15:guide id="3" orient="horz" pos="57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京都" initials="T" lastIdx="4" clrIdx="0">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8"/>
    <p:restoredTop sz="94694"/>
  </p:normalViewPr>
  <p:slideViewPr>
    <p:cSldViewPr snapToGrid="0">
      <p:cViewPr varScale="1">
        <p:scale>
          <a:sx n="77" d="100"/>
          <a:sy n="77" d="100"/>
        </p:scale>
        <p:origin x="-1686" y="-102"/>
      </p:cViewPr>
      <p:guideLst>
        <p:guide orient="horz" pos="5859"/>
        <p:guide pos="4077"/>
        <p:guide orient="horz" pos="575"/>
      </p:guideLst>
    </p:cSldViewPr>
  </p:slideViewPr>
  <p:notesTextViewPr>
    <p:cViewPr>
      <p:scale>
        <a:sx n="1" d="1"/>
        <a:sy n="1" d="1"/>
      </p:scale>
      <p:origin x="0" y="0"/>
    </p:cViewPr>
  </p:notesTextViewPr>
  <p:gridSpacing cx="76200" cy="7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3.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 Id="rId18" Type="http://schemas.openxmlformats.org/officeDocument/2006/relationships/commentAuthors" Target="commentAuthors.xml" /></Relationships>
</file>

<file path=ppt/drawings/_rels/vmlDrawing1.vml.rels><?xml version="1.0" encoding="UTF-8"?><Relationships xmlns="http://schemas.openxmlformats.org/package/2006/relationships"><Relationship Id="rId1" Type="http://schemas.openxmlformats.org/officeDocument/2006/relationships/image" Target="../media/image1.emf"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3" name="ヘッダー プレースホルダー 1"/>
          <p:cNvSpPr>
            <a:spLocks noGrp="1"/>
          </p:cNvSpPr>
          <p:nvPr>
            <p:ph type="hdr" sz="quarter"/>
          </p:nvPr>
        </p:nvSpPr>
        <p:spPr>
          <a:xfrm>
            <a:off x="2" y="2"/>
            <a:ext cx="2918831" cy="495347"/>
          </a:xfrm>
          <a:prstGeom prst="rect">
            <a:avLst/>
          </a:prstGeom>
        </p:spPr>
        <p:txBody>
          <a:bodyPr vert="horz" lIns="90672" tIns="45337" rIns="90672" bIns="45337" rtlCol="0"/>
          <a:lstStyle>
            <a:lvl1pPr algn="l">
              <a:defRPr sz="1200"/>
            </a:lvl1pPr>
          </a:lstStyle>
          <a:p>
            <a:endParaRPr kumimoji="1" lang="ja-JP" altLang="en-US"/>
          </a:p>
        </p:txBody>
      </p:sp>
      <p:sp>
        <p:nvSpPr>
          <p:cNvPr id="1104" name="日付プレースホルダー 2"/>
          <p:cNvSpPr>
            <a:spLocks noGrp="1"/>
          </p:cNvSpPr>
          <p:nvPr>
            <p:ph type="dt" idx="1"/>
          </p:nvPr>
        </p:nvSpPr>
        <p:spPr>
          <a:xfrm>
            <a:off x="3815375" y="2"/>
            <a:ext cx="2918831" cy="495347"/>
          </a:xfrm>
          <a:prstGeom prst="rect">
            <a:avLst/>
          </a:prstGeom>
        </p:spPr>
        <p:txBody>
          <a:bodyPr vert="horz" lIns="90672" tIns="45337" rIns="90672" bIns="45337" rtlCol="0"/>
          <a:lstStyle>
            <a:lvl1pPr algn="r">
              <a:defRPr sz="1200"/>
            </a:lvl1pPr>
          </a:lstStyle>
          <a:p>
            <a:fld id="{268B9AC4-62E1-4479-B08C-EA6B0CEA0BF0}" type="datetimeFigureOut">
              <a:rPr kumimoji="1" lang="ja-JP" altLang="en-US" smtClean="0"/>
              <a:t>2024/4/15</a:t>
            </a:fld>
            <a:endParaRPr kumimoji="1" lang="ja-JP" altLang="en-US"/>
          </a:p>
        </p:txBody>
      </p:sp>
      <p:sp>
        <p:nvSpPr>
          <p:cNvPr id="1105" name="スライド イメージ プレースホルダー 3"/>
          <p:cNvSpPr>
            <a:spLocks noGrp="1" noRot="1" noChangeAspect="1"/>
          </p:cNvSpPr>
          <p:nvPr>
            <p:ph type="sldImg" idx="2"/>
          </p:nvPr>
        </p:nvSpPr>
        <p:spPr>
          <a:xfrm>
            <a:off x="1147763" y="1235075"/>
            <a:ext cx="4440237" cy="3330575"/>
          </a:xfrm>
          <a:prstGeom prst="rect">
            <a:avLst/>
          </a:prstGeom>
          <a:noFill/>
          <a:ln w="12700">
            <a:solidFill>
              <a:prstClr val="black"/>
            </a:solidFill>
          </a:ln>
        </p:spPr>
        <p:txBody>
          <a:bodyPr vert="horz" lIns="90672" tIns="45337" rIns="90672" bIns="45337" rtlCol="0" anchor="ctr"/>
          <a:lstStyle/>
          <a:p>
            <a:endParaRPr lang="ja-JP" altLang="en-US"/>
          </a:p>
        </p:txBody>
      </p:sp>
      <p:sp>
        <p:nvSpPr>
          <p:cNvPr id="1106" name="ノート プレースホルダー 4"/>
          <p:cNvSpPr>
            <a:spLocks noGrp="1"/>
          </p:cNvSpPr>
          <p:nvPr>
            <p:ph type="body" sz="quarter" idx="3"/>
          </p:nvPr>
        </p:nvSpPr>
        <p:spPr>
          <a:xfrm>
            <a:off x="673577" y="4751220"/>
            <a:ext cx="5388610" cy="3887361"/>
          </a:xfrm>
          <a:prstGeom prst="rect">
            <a:avLst/>
          </a:prstGeom>
        </p:spPr>
        <p:txBody>
          <a:bodyPr vert="horz" lIns="90672" tIns="45337" rIns="90672" bIns="453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7" name="フッター プレースホルダー 5"/>
          <p:cNvSpPr>
            <a:spLocks noGrp="1"/>
          </p:cNvSpPr>
          <p:nvPr>
            <p:ph type="ftr" sz="quarter" idx="4"/>
          </p:nvPr>
        </p:nvSpPr>
        <p:spPr>
          <a:xfrm>
            <a:off x="2" y="9377318"/>
            <a:ext cx="2918831" cy="495347"/>
          </a:xfrm>
          <a:prstGeom prst="rect">
            <a:avLst/>
          </a:prstGeom>
        </p:spPr>
        <p:txBody>
          <a:bodyPr vert="horz" lIns="90672" tIns="45337" rIns="90672" bIns="45337" rtlCol="0" anchor="b"/>
          <a:lstStyle>
            <a:lvl1pPr algn="l">
              <a:defRPr sz="1200"/>
            </a:lvl1pPr>
          </a:lstStyle>
          <a:p>
            <a:endParaRPr kumimoji="1" lang="ja-JP" altLang="en-US"/>
          </a:p>
        </p:txBody>
      </p:sp>
      <p:sp>
        <p:nvSpPr>
          <p:cNvPr id="1108" name="スライド番号プレースホルダー 6"/>
          <p:cNvSpPr>
            <a:spLocks noGrp="1"/>
          </p:cNvSpPr>
          <p:nvPr>
            <p:ph type="sldNum" sz="quarter" idx="5"/>
          </p:nvPr>
        </p:nvSpPr>
        <p:spPr>
          <a:xfrm>
            <a:off x="3815375" y="9377318"/>
            <a:ext cx="2918831" cy="495347"/>
          </a:xfrm>
          <a:prstGeom prst="rect">
            <a:avLst/>
          </a:prstGeom>
        </p:spPr>
        <p:txBody>
          <a:bodyPr vert="horz" lIns="90672" tIns="45337" rIns="90672" bIns="45337" rtlCol="0" anchor="b"/>
          <a:lstStyle>
            <a:lvl1pPr algn="r">
              <a:defRPr sz="12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8" name="スライド イメージ プレースホルダー 1"/>
          <p:cNvSpPr>
            <a:spLocks noGrp="1" noRot="1" noChangeAspect="1"/>
          </p:cNvSpPr>
          <p:nvPr>
            <p:ph type="sldImg"/>
          </p:nvPr>
        </p:nvSpPr>
        <p:spPr/>
      </p:sp>
      <p:sp>
        <p:nvSpPr>
          <p:cNvPr id="1159" name="ノート プレースホルダー 2"/>
          <p:cNvSpPr>
            <a:spLocks noGrp="1"/>
          </p:cNvSpPr>
          <p:nvPr>
            <p:ph type="body" idx="1"/>
          </p:nvPr>
        </p:nvSpPr>
        <p:spPr/>
        <p:txBody>
          <a:bodyPr/>
          <a:lstStyle/>
          <a:p>
            <a:endParaRPr kumimoji="1" lang="ja-JP" altLang="en-US" dirty="0"/>
          </a:p>
        </p:txBody>
      </p:sp>
      <p:sp>
        <p:nvSpPr>
          <p:cNvPr id="1160" name="スライド番号プレースホルダー 3"/>
          <p:cNvSpPr>
            <a:spLocks noGrp="1"/>
          </p:cNvSpPr>
          <p:nvPr>
            <p:ph type="sldNum" sz="quarter" idx="5"/>
          </p:nvPr>
        </p:nvSpPr>
        <p:spPr/>
        <p:txBody>
          <a:bodyPr/>
          <a:lstStyle/>
          <a:p>
            <a:fld id="{FF9FD6F5-EB85-421D-A48A-E6526543A726}" type="slidenum">
              <a:rPr kumimoji="1" lang="ja-JP" altLang="en-US" smtClean="0"/>
              <a:t>3</a:t>
            </a:fld>
            <a:endParaRPr kumimoji="1" lang="ja-JP" altLang="en-US"/>
          </a:p>
        </p:txBody>
      </p:sp>
    </p:spTree>
    <p:extLst>
      <p:ext uri="{BB962C8B-B14F-4D97-AF65-F5344CB8AC3E}">
        <p14:creationId xmlns:p14="http://schemas.microsoft.com/office/powerpoint/2010/main" val="183170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9" name="スライド イメージ プレースホルダー 1"/>
          <p:cNvSpPr>
            <a:spLocks noGrp="1" noRot="1" noChangeAspect="1"/>
          </p:cNvSpPr>
          <p:nvPr>
            <p:ph type="sldImg"/>
          </p:nvPr>
        </p:nvSpPr>
        <p:spPr/>
      </p:sp>
      <p:sp>
        <p:nvSpPr>
          <p:cNvPr id="1170" name="ノート プレースホルダー 2"/>
          <p:cNvSpPr>
            <a:spLocks noGrp="1"/>
          </p:cNvSpPr>
          <p:nvPr>
            <p:ph type="body" idx="1"/>
          </p:nvPr>
        </p:nvSpPr>
        <p:spPr/>
        <p:txBody>
          <a:bodyPr/>
          <a:lstStyle/>
          <a:p>
            <a:endParaRPr kumimoji="1" lang="ja-JP" altLang="en-US" dirty="0"/>
          </a:p>
        </p:txBody>
      </p:sp>
      <p:sp>
        <p:nvSpPr>
          <p:cNvPr id="1171" name="スライド番号プレースホルダー 3"/>
          <p:cNvSpPr>
            <a:spLocks noGrp="1"/>
          </p:cNvSpPr>
          <p:nvPr>
            <p:ph type="sldNum" sz="quarter" idx="5"/>
          </p:nvPr>
        </p:nvSpPr>
        <p:spPr/>
        <p:txBody>
          <a:bodyPr/>
          <a:lstStyle/>
          <a:p>
            <a:fld id="{FF9FD6F5-EB85-421D-A48A-E6526543A726}" type="slidenum">
              <a:rPr kumimoji="1" lang="ja-JP" altLang="en-US" smtClean="0"/>
              <a:t>4</a:t>
            </a:fld>
            <a:endParaRPr kumimoji="1" lang="ja-JP" altLang="en-US"/>
          </a:p>
        </p:txBody>
      </p:sp>
    </p:spTree>
    <p:extLst>
      <p:ext uri="{BB962C8B-B14F-4D97-AF65-F5344CB8AC3E}">
        <p14:creationId xmlns:p14="http://schemas.microsoft.com/office/powerpoint/2010/main" val="1640942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0" name="スライド イメージ プレースホルダー 1"/>
          <p:cNvSpPr>
            <a:spLocks noGrp="1" noRot="1" noChangeAspect="1"/>
          </p:cNvSpPr>
          <p:nvPr>
            <p:ph type="sldImg"/>
          </p:nvPr>
        </p:nvSpPr>
        <p:spPr/>
      </p:sp>
      <p:sp>
        <p:nvSpPr>
          <p:cNvPr id="1181" name="ノート プレースホルダー 2"/>
          <p:cNvSpPr>
            <a:spLocks noGrp="1"/>
          </p:cNvSpPr>
          <p:nvPr>
            <p:ph type="body" idx="1"/>
          </p:nvPr>
        </p:nvSpPr>
        <p:spPr/>
        <p:txBody>
          <a:bodyPr/>
          <a:lstStyle/>
          <a:p>
            <a:endParaRPr kumimoji="1" lang="ja-JP" altLang="en-US" dirty="0"/>
          </a:p>
        </p:txBody>
      </p:sp>
      <p:sp>
        <p:nvSpPr>
          <p:cNvPr id="1182" name="スライド番号プレースホルダー 3"/>
          <p:cNvSpPr>
            <a:spLocks noGrp="1"/>
          </p:cNvSpPr>
          <p:nvPr>
            <p:ph type="sldNum" sz="quarter" idx="5"/>
          </p:nvPr>
        </p:nvSpPr>
        <p:spPr/>
        <p:txBody>
          <a:bodyPr/>
          <a:lstStyle/>
          <a:p>
            <a:fld id="{FF9FD6F5-EB85-421D-A48A-E6526543A726}" type="slidenum">
              <a:rPr kumimoji="1" lang="ja-JP" altLang="en-US" smtClean="0"/>
              <a:t>5</a:t>
            </a:fld>
            <a:endParaRPr kumimoji="1" lang="ja-JP" altLang="en-US"/>
          </a:p>
        </p:txBody>
      </p:sp>
    </p:spTree>
    <p:extLst>
      <p:ext uri="{BB962C8B-B14F-4D97-AF65-F5344CB8AC3E}">
        <p14:creationId xmlns:p14="http://schemas.microsoft.com/office/powerpoint/2010/main" val="2475777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0" name="スライド イメージ プレースホルダー 1"/>
          <p:cNvSpPr>
            <a:spLocks noGrp="1" noRot="1" noChangeAspect="1"/>
          </p:cNvSpPr>
          <p:nvPr>
            <p:ph type="sldImg"/>
          </p:nvPr>
        </p:nvSpPr>
        <p:spPr/>
      </p:sp>
      <p:sp>
        <p:nvSpPr>
          <p:cNvPr id="1191" name="ノート プレースホルダー 2"/>
          <p:cNvSpPr>
            <a:spLocks noGrp="1"/>
          </p:cNvSpPr>
          <p:nvPr>
            <p:ph type="body" idx="1"/>
          </p:nvPr>
        </p:nvSpPr>
        <p:spPr/>
        <p:txBody>
          <a:bodyPr/>
          <a:lstStyle/>
          <a:p>
            <a:endParaRPr kumimoji="1" lang="ja-JP" altLang="en-US" dirty="0"/>
          </a:p>
        </p:txBody>
      </p:sp>
      <p:sp>
        <p:nvSpPr>
          <p:cNvPr id="1192" name="スライド番号プレースホルダー 3"/>
          <p:cNvSpPr>
            <a:spLocks noGrp="1"/>
          </p:cNvSpPr>
          <p:nvPr>
            <p:ph type="sldNum" sz="quarter" idx="5"/>
          </p:nvPr>
        </p:nvSpPr>
        <p:spPr/>
        <p:txBody>
          <a:bodyPr/>
          <a:lstStyle/>
          <a:p>
            <a:fld id="{FF9FD6F5-EB85-421D-A48A-E6526543A726}" type="slidenum">
              <a:rPr kumimoji="1" lang="ja-JP" altLang="en-US" smtClean="0"/>
              <a:t>6</a:t>
            </a:fld>
            <a:endParaRPr kumimoji="1" lang="ja-JP" altLang="en-US"/>
          </a:p>
        </p:txBody>
      </p:sp>
    </p:spTree>
    <p:extLst>
      <p:ext uri="{BB962C8B-B14F-4D97-AF65-F5344CB8AC3E}">
        <p14:creationId xmlns:p14="http://schemas.microsoft.com/office/powerpoint/2010/main" val="1480825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6" name="スライド イメージ プレースホルダー 1"/>
          <p:cNvSpPr>
            <a:spLocks noGrp="1" noRot="1" noChangeAspect="1"/>
          </p:cNvSpPr>
          <p:nvPr>
            <p:ph type="sldImg"/>
          </p:nvPr>
        </p:nvSpPr>
        <p:spPr/>
      </p:sp>
      <p:sp>
        <p:nvSpPr>
          <p:cNvPr id="1207" name="ノート プレースホルダー 2"/>
          <p:cNvSpPr>
            <a:spLocks noGrp="1"/>
          </p:cNvSpPr>
          <p:nvPr>
            <p:ph type="body" idx="1"/>
          </p:nvPr>
        </p:nvSpPr>
        <p:spPr/>
        <p:txBody>
          <a:bodyPr/>
          <a:lstStyle/>
          <a:p>
            <a:endParaRPr kumimoji="1" lang="ja-JP" altLang="en-US" dirty="0"/>
          </a:p>
        </p:txBody>
      </p:sp>
      <p:sp>
        <p:nvSpPr>
          <p:cNvPr id="1208" name="スライド番号プレースホルダー 3"/>
          <p:cNvSpPr>
            <a:spLocks noGrp="1"/>
          </p:cNvSpPr>
          <p:nvPr>
            <p:ph type="sldNum" sz="quarter" idx="5"/>
          </p:nvPr>
        </p:nvSpPr>
        <p:spPr/>
        <p:txBody>
          <a:bodyPr/>
          <a:lstStyle/>
          <a:p>
            <a:fld id="{FF9FD6F5-EB85-421D-A48A-E6526543A726}" type="slidenum">
              <a:rPr kumimoji="1" lang="ja-JP" altLang="en-US" smtClean="0"/>
              <a:t>7</a:t>
            </a:fld>
            <a:endParaRPr kumimoji="1" lang="ja-JP" altLang="en-US"/>
          </a:p>
        </p:txBody>
      </p:sp>
    </p:spTree>
    <p:extLst>
      <p:ext uri="{BB962C8B-B14F-4D97-AF65-F5344CB8AC3E}">
        <p14:creationId xmlns:p14="http://schemas.microsoft.com/office/powerpoint/2010/main" val="147328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1" name="スライド イメージ プレースホルダー 1"/>
          <p:cNvSpPr>
            <a:spLocks noGrp="1" noRot="1" noChangeAspect="1"/>
          </p:cNvSpPr>
          <p:nvPr>
            <p:ph type="sldImg"/>
          </p:nvPr>
        </p:nvSpPr>
        <p:spPr/>
      </p:sp>
      <p:sp>
        <p:nvSpPr>
          <p:cNvPr id="1232" name="ノート プレースホルダー 2"/>
          <p:cNvSpPr>
            <a:spLocks noGrp="1"/>
          </p:cNvSpPr>
          <p:nvPr>
            <p:ph type="body" idx="1"/>
          </p:nvPr>
        </p:nvSpPr>
        <p:spPr/>
        <p:txBody>
          <a:bodyPr/>
          <a:lstStyle/>
          <a:p>
            <a:endParaRPr kumimoji="1" lang="ja-JP" altLang="en-US" dirty="0"/>
          </a:p>
        </p:txBody>
      </p:sp>
      <p:sp>
        <p:nvSpPr>
          <p:cNvPr id="1233" name="スライド番号プレースホルダー 3"/>
          <p:cNvSpPr>
            <a:spLocks noGrp="1"/>
          </p:cNvSpPr>
          <p:nvPr>
            <p:ph type="sldNum" sz="quarter" idx="5"/>
          </p:nvPr>
        </p:nvSpPr>
        <p:spPr/>
        <p:txBody>
          <a:bodyPr/>
          <a:lstStyle/>
          <a:p>
            <a:fld id="{FF9FD6F5-EB85-421D-A48A-E6526543A726}" type="slidenum">
              <a:rPr kumimoji="1" lang="ja-JP" altLang="en-US" smtClean="0"/>
              <a:t>9</a:t>
            </a:fld>
            <a:endParaRPr kumimoji="1" lang="ja-JP" altLang="en-US"/>
          </a:p>
        </p:txBody>
      </p:sp>
    </p:spTree>
    <p:extLst>
      <p:ext uri="{BB962C8B-B14F-4D97-AF65-F5344CB8AC3E}">
        <p14:creationId xmlns:p14="http://schemas.microsoft.com/office/powerpoint/2010/main" val="2714856666"/>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4"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1035"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1036" name="Date Placeholder 3"/>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37" name="Footer Placeholder 4"/>
          <p:cNvSpPr>
            <a:spLocks noGrp="1"/>
          </p:cNvSpPr>
          <p:nvPr>
            <p:ph type="ftr" sz="quarter" idx="11"/>
          </p:nvPr>
        </p:nvSpPr>
        <p:spPr/>
        <p:txBody>
          <a:bodyPr/>
          <a:lstStyle/>
          <a:p>
            <a:endParaRPr kumimoji="1" lang="ja-JP" altLang="en-US"/>
          </a:p>
        </p:txBody>
      </p:sp>
      <p:sp>
        <p:nvSpPr>
          <p:cNvPr id="1038"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91" name="Title 1"/>
          <p:cNvSpPr>
            <a:spLocks noGrp="1"/>
          </p:cNvSpPr>
          <p:nvPr>
            <p:ph type="title"/>
          </p:nvPr>
        </p:nvSpPr>
        <p:spPr/>
        <p:txBody>
          <a:bodyPr/>
          <a:lstStyle/>
          <a:p>
            <a:r>
              <a:rPr lang="ja-JP" altLang="en-US"/>
              <a:t>マスター タイトルの書式設定</a:t>
            </a:r>
            <a:endParaRPr lang="en-US"/>
          </a:p>
        </p:txBody>
      </p:sp>
      <p:sp>
        <p:nvSpPr>
          <p:cNvPr id="1092"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93" name="Date Placeholder 3"/>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94" name="Footer Placeholder 4"/>
          <p:cNvSpPr>
            <a:spLocks noGrp="1"/>
          </p:cNvSpPr>
          <p:nvPr>
            <p:ph type="ftr" sz="quarter" idx="11"/>
          </p:nvPr>
        </p:nvSpPr>
        <p:spPr/>
        <p:txBody>
          <a:bodyPr/>
          <a:lstStyle/>
          <a:p>
            <a:endParaRPr kumimoji="1" lang="ja-JP" altLang="en-US"/>
          </a:p>
        </p:txBody>
      </p:sp>
      <p:sp>
        <p:nvSpPr>
          <p:cNvPr id="1095"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7"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1098"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99" name="Date Placeholder 3"/>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100" name="Footer Placeholder 4"/>
          <p:cNvSpPr>
            <a:spLocks noGrp="1"/>
          </p:cNvSpPr>
          <p:nvPr>
            <p:ph type="ftr" sz="quarter" idx="11"/>
          </p:nvPr>
        </p:nvSpPr>
        <p:spPr/>
        <p:txBody>
          <a:bodyPr/>
          <a:lstStyle/>
          <a:p>
            <a:endParaRPr kumimoji="1" lang="ja-JP" altLang="en-US"/>
          </a:p>
        </p:txBody>
      </p:sp>
      <p:sp>
        <p:nvSpPr>
          <p:cNvPr id="1101"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0" name="Title 1"/>
          <p:cNvSpPr>
            <a:spLocks noGrp="1"/>
          </p:cNvSpPr>
          <p:nvPr>
            <p:ph type="title"/>
          </p:nvPr>
        </p:nvSpPr>
        <p:spPr/>
        <p:txBody>
          <a:bodyPr/>
          <a:lstStyle/>
          <a:p>
            <a:r>
              <a:rPr lang="ja-JP" altLang="en-US"/>
              <a:t>マスター タイトルの書式設定</a:t>
            </a:r>
            <a:endParaRPr lang="en-US"/>
          </a:p>
        </p:txBody>
      </p:sp>
      <p:sp>
        <p:nvSpPr>
          <p:cNvPr id="1041"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42" name="Date Placeholder 3"/>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43" name="Footer Placeholder 4"/>
          <p:cNvSpPr>
            <a:spLocks noGrp="1"/>
          </p:cNvSpPr>
          <p:nvPr>
            <p:ph type="ftr" sz="quarter" idx="11"/>
          </p:nvPr>
        </p:nvSpPr>
        <p:spPr/>
        <p:txBody>
          <a:bodyPr/>
          <a:lstStyle/>
          <a:p>
            <a:endParaRPr kumimoji="1" lang="ja-JP" altLang="en-US"/>
          </a:p>
        </p:txBody>
      </p:sp>
      <p:sp>
        <p:nvSpPr>
          <p:cNvPr id="1044"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6"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1047"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1048" name="Date Placeholder 3"/>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49" name="Footer Placeholder 4"/>
          <p:cNvSpPr>
            <a:spLocks noGrp="1"/>
          </p:cNvSpPr>
          <p:nvPr>
            <p:ph type="ftr" sz="quarter" idx="11"/>
          </p:nvPr>
        </p:nvSpPr>
        <p:spPr/>
        <p:txBody>
          <a:bodyPr/>
          <a:lstStyle/>
          <a:p>
            <a:endParaRPr kumimoji="1" lang="ja-JP" altLang="en-US"/>
          </a:p>
        </p:txBody>
      </p:sp>
      <p:sp>
        <p:nvSpPr>
          <p:cNvPr id="1050"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2" name="Title 1"/>
          <p:cNvSpPr>
            <a:spLocks noGrp="1"/>
          </p:cNvSpPr>
          <p:nvPr>
            <p:ph type="title"/>
          </p:nvPr>
        </p:nvSpPr>
        <p:spPr/>
        <p:txBody>
          <a:bodyPr/>
          <a:lstStyle/>
          <a:p>
            <a:r>
              <a:rPr lang="ja-JP" altLang="en-US"/>
              <a:t>マスター タイトルの書式設定</a:t>
            </a:r>
            <a:endParaRPr lang="en-US"/>
          </a:p>
        </p:txBody>
      </p:sp>
      <p:sp>
        <p:nvSpPr>
          <p:cNvPr id="105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5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55" name="Date Placeholder 4"/>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56" name="Footer Placeholder 5"/>
          <p:cNvSpPr>
            <a:spLocks noGrp="1"/>
          </p:cNvSpPr>
          <p:nvPr>
            <p:ph type="ftr" sz="quarter" idx="11"/>
          </p:nvPr>
        </p:nvSpPr>
        <p:spPr/>
        <p:txBody>
          <a:bodyPr/>
          <a:lstStyle/>
          <a:p>
            <a:endParaRPr kumimoji="1" lang="ja-JP" altLang="en-US"/>
          </a:p>
        </p:txBody>
      </p:sp>
      <p:sp>
        <p:nvSpPr>
          <p:cNvPr id="105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9"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1060"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1061"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62"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1063"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64" name="Date Placeholder 6"/>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65" name="Footer Placeholder 7"/>
          <p:cNvSpPr>
            <a:spLocks noGrp="1"/>
          </p:cNvSpPr>
          <p:nvPr>
            <p:ph type="ftr" sz="quarter" idx="11"/>
          </p:nvPr>
        </p:nvSpPr>
        <p:spPr/>
        <p:txBody>
          <a:bodyPr/>
          <a:lstStyle/>
          <a:p>
            <a:endParaRPr kumimoji="1" lang="ja-JP" altLang="en-US"/>
          </a:p>
        </p:txBody>
      </p:sp>
      <p:sp>
        <p:nvSpPr>
          <p:cNvPr id="1066"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8" name="Title 1"/>
          <p:cNvSpPr>
            <a:spLocks noGrp="1"/>
          </p:cNvSpPr>
          <p:nvPr>
            <p:ph type="title"/>
          </p:nvPr>
        </p:nvSpPr>
        <p:spPr/>
        <p:txBody>
          <a:bodyPr/>
          <a:lstStyle/>
          <a:p>
            <a:r>
              <a:rPr lang="ja-JP" altLang="en-US"/>
              <a:t>マスター タイトルの書式設定</a:t>
            </a:r>
            <a:endParaRPr lang="en-US"/>
          </a:p>
        </p:txBody>
      </p:sp>
      <p:sp>
        <p:nvSpPr>
          <p:cNvPr id="1069" name="Date Placeholder 2"/>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70" name="Footer Placeholder 3"/>
          <p:cNvSpPr>
            <a:spLocks noGrp="1"/>
          </p:cNvSpPr>
          <p:nvPr>
            <p:ph type="ftr" sz="quarter" idx="11"/>
          </p:nvPr>
        </p:nvSpPr>
        <p:spPr/>
        <p:txBody>
          <a:bodyPr/>
          <a:lstStyle/>
          <a:p>
            <a:endParaRPr kumimoji="1" lang="ja-JP" altLang="en-US"/>
          </a:p>
        </p:txBody>
      </p:sp>
      <p:sp>
        <p:nvSpPr>
          <p:cNvPr id="1071"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3" name="Date Placeholder 1"/>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74" name="Footer Placeholder 2"/>
          <p:cNvSpPr>
            <a:spLocks noGrp="1"/>
          </p:cNvSpPr>
          <p:nvPr>
            <p:ph type="ftr" sz="quarter" idx="11"/>
          </p:nvPr>
        </p:nvSpPr>
        <p:spPr/>
        <p:txBody>
          <a:bodyPr/>
          <a:lstStyle/>
          <a:p>
            <a:endParaRPr kumimoji="1" lang="ja-JP" altLang="en-US"/>
          </a:p>
        </p:txBody>
      </p:sp>
      <p:sp>
        <p:nvSpPr>
          <p:cNvPr id="1075"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7"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1078"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79"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1080" name="Date Placeholder 4"/>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81" name="Footer Placeholder 5"/>
          <p:cNvSpPr>
            <a:spLocks noGrp="1"/>
          </p:cNvSpPr>
          <p:nvPr>
            <p:ph type="ftr" sz="quarter" idx="11"/>
          </p:nvPr>
        </p:nvSpPr>
        <p:spPr/>
        <p:txBody>
          <a:bodyPr/>
          <a:lstStyle/>
          <a:p>
            <a:endParaRPr kumimoji="1" lang="ja-JP" altLang="en-US"/>
          </a:p>
        </p:txBody>
      </p:sp>
      <p:sp>
        <p:nvSpPr>
          <p:cNvPr id="1082"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4"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1085"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1086"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1087" name="Date Placeholder 4"/>
          <p:cNvSpPr>
            <a:spLocks noGrp="1"/>
          </p:cNvSpPr>
          <p:nvPr>
            <p:ph type="dt" sz="half" idx="10"/>
          </p:nvPr>
        </p:nvSpPr>
        <p:spPr/>
        <p:txBody>
          <a:bodyPr/>
          <a:lstStyle/>
          <a:p>
            <a:fld id="{6FDECCD9-1ABC-4D06-9DE2-AF04E5AF157C}" type="datetimeFigureOut">
              <a:rPr kumimoji="1" lang="ja-JP" altLang="en-US" smtClean="0"/>
              <a:t>2024/4/15</a:t>
            </a:fld>
            <a:endParaRPr kumimoji="1" lang="ja-JP" altLang="en-US"/>
          </a:p>
        </p:txBody>
      </p:sp>
      <p:sp>
        <p:nvSpPr>
          <p:cNvPr id="1088" name="Footer Placeholder 5"/>
          <p:cNvSpPr>
            <a:spLocks noGrp="1"/>
          </p:cNvSpPr>
          <p:nvPr>
            <p:ph type="ftr" sz="quarter" idx="11"/>
          </p:nvPr>
        </p:nvSpPr>
        <p:spPr/>
        <p:txBody>
          <a:bodyPr/>
          <a:lstStyle/>
          <a:p>
            <a:endParaRPr kumimoji="1" lang="ja-JP" altLang="en-US"/>
          </a:p>
        </p:txBody>
      </p:sp>
      <p:sp>
        <p:nvSpPr>
          <p:cNvPr id="1089"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oleObject" Target="../embeddings/oleObject1.bin" /><Relationship Id="rId13" Type="http://schemas.openxmlformats.org/officeDocument/2006/relationships/image" Target="../media/image1.emf" /><Relationship Id="rId14" Type="http://schemas.openxmlformats.org/officeDocument/2006/relationships/tags" Target="../tags/tag1.xml" /><Relationship Id="rId15" Type="http://schemas.openxmlformats.org/officeDocument/2006/relationships/tags" Target="../tags/tag2.xml" /><Relationship Id="rId16"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graphicFrame>
        <p:nvGraphicFramePr>
          <p:cNvPr id="1025" name="オブジェクト 8" hidden="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 name="think-cell スライド" r:id="rId12" imgW="353" imgH="353" progId="TCLayout.ActiveDocument.1">
                  <p:embed/>
                </p:oleObj>
              </mc:Choice>
              <mc:Fallback>
                <p:oleObj spid="" name="think-cell スライド" r:id="rId12" imgW="353" imgH="353" progId="TCLayout.ActiveDocument.1">
                  <p:embed/>
                  <p:pic>
                    <p:nvPicPr>
                      <p:cNvPr id="0" name="オブジェクト 8" hidden="1"/>
                      <p:cNvPicPr>
                        <a:picLocks noChangeAspect="1"/>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1026" name="正方形/長方形 7" hidden="1"/>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1027" name="正方形/長方形 6" hidden="1"/>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1028"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1029"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30"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2024/4/15</a:t>
            </a:fld>
            <a:endParaRPr kumimoji="1" lang="ja-JP" altLang="en-US"/>
          </a:p>
        </p:txBody>
      </p:sp>
      <p:sp>
        <p:nvSpPr>
          <p:cNvPr id="1031"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1032"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0"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概要・背景</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11"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12" name="タイトル 5"/>
          <p:cNvSpPr txBox="1"/>
          <p:nvPr/>
        </p:nvSpPr>
        <p:spPr bwMode="gray">
          <a:xfrm>
            <a:off x="8400081" y="316775"/>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grpSp>
        <p:nvGrpSpPr>
          <p:cNvPr id="1113" name="グループ化 47"/>
          <p:cNvGrpSpPr/>
          <p:nvPr/>
        </p:nvGrpSpPr>
        <p:grpSpPr>
          <a:xfrm>
            <a:off x="257162" y="2349010"/>
            <a:ext cx="12287276" cy="1449485"/>
            <a:chOff x="257162" y="2345056"/>
            <a:chExt cx="12287276" cy="1449485"/>
          </a:xfrm>
        </p:grpSpPr>
        <p:sp>
          <p:nvSpPr>
            <p:cNvPr id="1114" name="正方形/長方形 13"/>
            <p:cNvSpPr/>
            <p:nvPr/>
          </p:nvSpPr>
          <p:spPr>
            <a:xfrm>
              <a:off x="257162" y="2345056"/>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事業実施の背景</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15" name="正方形/長方形 14"/>
            <p:cNvSpPr/>
            <p:nvPr/>
          </p:nvSpPr>
          <p:spPr>
            <a:xfrm>
              <a:off x="257162" y="2785149"/>
              <a:ext cx="12287276" cy="1009392"/>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本事業を実施するにあたり、富山市には短期・長期的にどのような課題が存在するのか、マクロ的な目線で捉えた内容をご記載ください。</a:t>
              </a: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grpSp>
      <p:grpSp>
        <p:nvGrpSpPr>
          <p:cNvPr id="1116" name="グループ化 39"/>
          <p:cNvGrpSpPr/>
          <p:nvPr/>
        </p:nvGrpSpPr>
        <p:grpSpPr>
          <a:xfrm>
            <a:off x="257162" y="912815"/>
            <a:ext cx="12287276" cy="1162532"/>
            <a:chOff x="257162" y="1043440"/>
            <a:chExt cx="12287276" cy="1162532"/>
          </a:xfrm>
        </p:grpSpPr>
        <p:sp>
          <p:nvSpPr>
            <p:cNvPr id="1117" name="正方形/長方形 24"/>
            <p:cNvSpPr/>
            <p:nvPr/>
          </p:nvSpPr>
          <p:spPr>
            <a:xfrm>
              <a:off x="257162" y="1043440"/>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事業名</a:t>
              </a:r>
            </a:p>
          </p:txBody>
        </p:sp>
        <p:sp>
          <p:nvSpPr>
            <p:cNvPr id="1118" name="正方形/長方形 25"/>
            <p:cNvSpPr/>
            <p:nvPr/>
          </p:nvSpPr>
          <p:spPr>
            <a:xfrm>
              <a:off x="257162" y="1483533"/>
              <a:ext cx="12287276" cy="722439"/>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ご提案いただく事業を簡潔にまとめた名称をご記載ください。</a:t>
              </a:r>
            </a:p>
          </p:txBody>
        </p:sp>
      </p:grpSp>
      <p:grpSp>
        <p:nvGrpSpPr>
          <p:cNvPr id="1119" name="グループ化 46"/>
          <p:cNvGrpSpPr/>
          <p:nvPr/>
        </p:nvGrpSpPr>
        <p:grpSpPr>
          <a:xfrm>
            <a:off x="257162" y="4072157"/>
            <a:ext cx="12287276" cy="4616228"/>
            <a:chOff x="257162" y="4072157"/>
            <a:chExt cx="12287276" cy="4616228"/>
          </a:xfrm>
        </p:grpSpPr>
        <p:sp>
          <p:nvSpPr>
            <p:cNvPr id="1120" name="正方形/長方形 43"/>
            <p:cNvSpPr/>
            <p:nvPr/>
          </p:nvSpPr>
          <p:spPr>
            <a:xfrm>
              <a:off x="257162" y="4072157"/>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本事業により解決したい課題</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21" name="正方形/長方形 44"/>
            <p:cNvSpPr/>
            <p:nvPr/>
          </p:nvSpPr>
          <p:spPr>
            <a:xfrm>
              <a:off x="257162" y="4512249"/>
              <a:ext cx="12287276" cy="4176136"/>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市民の目線から具体的にどのような課題が存在しているのかを、シーン・ケース別にご記載ください。</a:t>
              </a:r>
              <a:endPar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また、その課題をどのようにして把握されたかの調査手法（スケッチラボを活用した「リビングラボ」によって課題抽出、事業アイデアの検討、プロトタイピング並びに市場化テスト等の調査及び研究活動）及び課題と捉えるに至ったその根拠等も含めて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grpSp>
    </p:spTree>
    <p:extLst>
      <p:ext uri="{BB962C8B-B14F-4D97-AF65-F5344CB8AC3E}">
        <p14:creationId xmlns:p14="http://schemas.microsoft.com/office/powerpoint/2010/main" val="3567018021"/>
      </p:ext>
    </p:extLst>
  </p:cSld>
  <p:clrMapOvr>
    <a:masterClrMapping/>
  </p:clrMapOvr>
  <p:extLst mod="1">
    <p:ext uri="{6950BFC3-D8DA-4A85-94F7-54DA5524770B}"/>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5"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Calibri"/>
                <a:ea typeface="Yu Gothic UI"/>
              </a:rPr>
              <a:t>事業計画書を記載いただく上での注意点</a:t>
            </a:r>
            <a:endPar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endParaRPr>
          </a:p>
        </p:txBody>
      </p:sp>
      <p:sp>
        <p:nvSpPr>
          <p:cNvPr id="1236"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237"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238" name="正方形/長方形 36"/>
          <p:cNvSpPr/>
          <p:nvPr/>
        </p:nvSpPr>
        <p:spPr>
          <a:xfrm>
            <a:off x="257162" y="105245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lnSpc>
                <a:spcPts val="2500"/>
              </a:lnSpc>
              <a:spcBef>
                <a:spcPts val="2100"/>
              </a:spcBef>
              <a:buFont typeface="Wingdings" panose="05000000000000000000" pitchFamily="2" charset="2"/>
              <a:buChar char="n"/>
            </a:pPr>
            <a:r>
              <a:rPr kumimoji="1" lang="ja-JP" altLang="en-US" sz="1600" dirty="0"/>
              <a:t>必要に応じて詳細について補足する説明資料を作成し、提出してください。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スライド枚数は全体で</a:t>
            </a:r>
            <a:r>
              <a:rPr kumimoji="1" lang="en-US" altLang="ja-JP" sz="1600" dirty="0"/>
              <a:t>10</a:t>
            </a:r>
            <a:r>
              <a:rPr kumimoji="1" lang="ja-JP" altLang="en-US" sz="1600" dirty="0"/>
              <a:t>枚程度で作成してください。各記載項目の分量等は指定しませんので、提案者の裁量で変更していただいて構いません。</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オブジェクト（記載枠等）の大きさや位置、フォントの種類やサイズは変更いただいても構いませんが、以下に留意してください。</a:t>
            </a:r>
            <a:br>
              <a:rPr kumimoji="1" lang="en-US" altLang="ja-JP" sz="1600" dirty="0"/>
            </a:br>
            <a:r>
              <a:rPr kumimoji="1" lang="en-US" altLang="ja-JP" sz="1600" dirty="0"/>
              <a:t>※</a:t>
            </a:r>
            <a:r>
              <a:rPr kumimoji="1" lang="ja-JP" altLang="en-US" sz="1600" dirty="0"/>
              <a:t>枠内に収まっていないことがないようにすること</a:t>
            </a:r>
            <a:br>
              <a:rPr kumimoji="1" lang="en-US" altLang="ja-JP" sz="1600" dirty="0"/>
            </a:br>
            <a:r>
              <a:rPr kumimoji="1" lang="en-US" altLang="ja-JP" sz="1600" dirty="0"/>
              <a:t>※</a:t>
            </a:r>
            <a:r>
              <a:rPr kumimoji="1" lang="ja-JP" altLang="en-US" sz="1600" dirty="0"/>
              <a:t>フォントサイズは</a:t>
            </a:r>
            <a:r>
              <a:rPr kumimoji="1" lang="en-US" altLang="ja-JP" sz="1600" dirty="0"/>
              <a:t>12pt</a:t>
            </a:r>
            <a:r>
              <a:rPr kumimoji="1" lang="ja-JP" altLang="en-US" sz="1600" dirty="0"/>
              <a:t>以上とすること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テンプレートとして記載している、「各項目において記載いただきたい内容」のテキスト、オブジェクト及び吹き出しは</a:t>
            </a:r>
            <a:br>
              <a:rPr kumimoji="1" lang="en-US" altLang="ja-JP" sz="1600" dirty="0"/>
            </a:br>
            <a:r>
              <a:rPr kumimoji="1" lang="ja-JP" altLang="en-US" sz="1600" dirty="0"/>
              <a:t>削除してください。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a:t>
            </a:r>
            <a:r>
              <a:rPr kumimoji="1" lang="ja-JP" altLang="en-US" sz="1600" dirty="0"/>
              <a:t>してください。</a:t>
            </a:r>
            <a:r>
              <a:rPr kumimoji="1" lang="ja-JP" altLang="en-US" sz="1600" dirty="0"/>
              <a:t>なお、本資料は選定事業を公表する際の資料として用いることがあります。</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本事象計画を対象とした1次審査を通過した提案者には2次審査（プレゼンテーション）に進んでいただきます。その際は本資料を使用していただく予定ですのでご留意ください。</a:t>
            </a:r>
            <a:endParaRPr kumimoji="1" lang="en-US" altLang="ja-JP" sz="1600" dirty="0"/>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1239"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559592640"/>
      </p:ext>
    </p:extLst>
  </p:cSld>
  <p:clrMapOvr>
    <a:masterClrMapping/>
  </p:clrMapOvr>
  <p:extLst mod="1">
    <p:ext uri="{6950BFC3-D8DA-4A85-94F7-54DA5524770B}"/>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3"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実施体制図（評価基準番号：１）</a:t>
            </a:r>
          </a:p>
        </p:txBody>
      </p:sp>
      <p:sp>
        <p:nvSpPr>
          <p:cNvPr id="1124"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25"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26"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実施体制図</a:t>
            </a:r>
            <a:endParaRPr kumimoji="1" lang="ja-JP" altLang="en-US" sz="2000" b="1"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1127" name="正方形/長方形 36"/>
          <p:cNvSpPr/>
          <p:nvPr/>
        </p:nvSpPr>
        <p:spPr>
          <a:xfrm>
            <a:off x="257161" y="130499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下記の例を参考に執行体制、人員配置及びステークホルダー等についてご記載ください。（</a:t>
            </a:r>
            <a:r>
              <a:rPr kumimoji="1" lang="en-US" altLang="ja-JP" sz="1600" kern="0" dirty="0">
                <a:solidFill>
                  <a:prstClr val="black"/>
                </a:solidFill>
                <a:latin typeface="Calibri Light"/>
                <a:ea typeface="Yu Gothic UI"/>
              </a:rPr>
              <a:t>※</a:t>
            </a:r>
            <a:r>
              <a:rPr kumimoji="1" lang="ja-JP" altLang="en-US" sz="1600" kern="0" dirty="0">
                <a:solidFill>
                  <a:prstClr val="black"/>
                </a:solidFill>
                <a:latin typeface="Calibri Light"/>
                <a:ea typeface="Yu Gothic UI"/>
              </a:rPr>
              <a:t>複数の事業者のグループで申請する場合には、連携体制についても記載。</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a:t>
            </a:r>
            <a:endParaRPr kumimoji="1" lang="en-US" altLang="ja-JP" sz="1600" kern="0" dirty="0">
              <a:solidFill>
                <a:prstClr val="black"/>
              </a:solidFill>
              <a:latin typeface="Calibri Light"/>
              <a:ea typeface="Yu Gothic UI"/>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全ての連携事業者及び協力事業者についてご記載ください</a:t>
            </a:r>
            <a:r>
              <a:rPr kumimoji="1" lang="ja-JP" altLang="en-US" sz="1600" kern="0" dirty="0" smtClean="0">
                <a:solidFill>
                  <a:prstClr val="black"/>
                </a:solidFill>
                <a:latin typeface="Calibri Light"/>
                <a:ea typeface="Yu Gothic UI"/>
              </a:rPr>
              <a:t>。</a:t>
            </a:r>
            <a:endParaRPr kumimoji="1" lang="en-US" altLang="ja-JP" sz="1600" b="0" i="0" u="none" strike="noStrike" kern="0" cap="none" spc="0" normalizeH="0" baseline="0" noProof="0" dirty="0">
              <a:ln>
                <a:noFill/>
              </a:ln>
              <a:solidFill>
                <a:prstClr val="black"/>
              </a:solidFill>
              <a:effectLst/>
              <a:uLnTx/>
              <a:uFillTx/>
              <a:latin typeface="Calibri Light"/>
              <a:ea typeface="Yu Gothic UI"/>
              <a:cs typeface="+mn-cs"/>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p:txBody>
      </p:sp>
      <p:grpSp>
        <p:nvGrpSpPr>
          <p:cNvPr id="1128" name="グループ化 1"/>
          <p:cNvGrpSpPr/>
          <p:nvPr/>
        </p:nvGrpSpPr>
        <p:grpSpPr>
          <a:xfrm>
            <a:off x="1892656" y="2885205"/>
            <a:ext cx="7853496" cy="3853579"/>
            <a:chOff x="1103597" y="1852599"/>
            <a:chExt cx="6814405" cy="2863968"/>
          </a:xfrm>
        </p:grpSpPr>
        <p:cxnSp>
          <p:nvCxnSpPr>
            <p:cNvPr id="1129" name="AutoShape 9"/>
            <p:cNvCxnSpPr>
              <a:cxnSpLocks noChangeShapeType="1"/>
              <a:stCxn id="1145" idx="2"/>
              <a:endCxn id="1133" idx="0"/>
            </p:cNvCxnSpPr>
            <p:nvPr/>
          </p:nvCxnSpPr>
          <p:spPr bwMode="gray">
            <a:xfrm rot="5400000">
              <a:off x="3023217" y="1699331"/>
              <a:ext cx="543688" cy="2452253"/>
            </a:xfrm>
            <a:prstGeom prst="bentConnector3">
              <a:avLst>
                <a:gd name="adj1" fmla="val 50000"/>
              </a:avLst>
            </a:prstGeom>
            <a:noFill/>
            <a:ln w="12700">
              <a:solidFill>
                <a:schemeClr val="bg2">
                  <a:lumMod val="90000"/>
                </a:schemeClr>
              </a:solidFill>
              <a:miter lim="800000"/>
              <a:headEnd/>
              <a:tailEnd/>
            </a:ln>
          </p:spPr>
        </p:cxnSp>
        <p:cxnSp>
          <p:nvCxnSpPr>
            <p:cNvPr id="1130" name="AutoShape 10"/>
            <p:cNvCxnSpPr>
              <a:cxnSpLocks noChangeShapeType="1"/>
              <a:stCxn id="1145" idx="2"/>
              <a:endCxn id="1139" idx="0"/>
            </p:cNvCxnSpPr>
            <p:nvPr/>
          </p:nvCxnSpPr>
          <p:spPr bwMode="gray">
            <a:xfrm rot="16200000" flipH="1">
              <a:off x="5475468" y="1699328"/>
              <a:ext cx="543688" cy="2452254"/>
            </a:xfrm>
            <a:prstGeom prst="bentConnector3">
              <a:avLst>
                <a:gd name="adj1" fmla="val 50000"/>
              </a:avLst>
            </a:prstGeom>
            <a:noFill/>
            <a:ln w="12700">
              <a:solidFill>
                <a:schemeClr val="bg2">
                  <a:lumMod val="90000"/>
                </a:schemeClr>
              </a:solidFill>
              <a:miter lim="800000"/>
              <a:headEnd/>
              <a:tailEnd/>
            </a:ln>
          </p:spPr>
        </p:cxnSp>
        <p:cxnSp>
          <p:nvCxnSpPr>
            <p:cNvPr id="1131" name="AutoShape 17"/>
            <p:cNvCxnSpPr>
              <a:cxnSpLocks noChangeShapeType="1"/>
              <a:stCxn id="1136" idx="0"/>
              <a:endCxn id="1145" idx="2"/>
            </p:cNvCxnSpPr>
            <p:nvPr/>
          </p:nvCxnSpPr>
          <p:spPr bwMode="gray">
            <a:xfrm flipH="1" flipV="1">
              <a:off x="4521185" y="2653611"/>
              <a:ext cx="2" cy="543688"/>
            </a:xfrm>
            <a:prstGeom prst="straightConnector1">
              <a:avLst/>
            </a:prstGeom>
            <a:noFill/>
            <a:ln w="12700">
              <a:solidFill>
                <a:schemeClr val="bg2">
                  <a:lumMod val="90000"/>
                </a:schemeClr>
              </a:solidFill>
              <a:round/>
              <a:headEnd/>
              <a:tailEnd/>
            </a:ln>
          </p:spPr>
        </p:cxnSp>
        <p:grpSp>
          <p:nvGrpSpPr>
            <p:cNvPr id="1132" name="グループ化 8"/>
            <p:cNvGrpSpPr/>
            <p:nvPr/>
          </p:nvGrpSpPr>
          <p:grpSpPr>
            <a:xfrm>
              <a:off x="1124368" y="3197299"/>
              <a:ext cx="1889127" cy="797740"/>
              <a:chOff x="1124368" y="3197299"/>
              <a:chExt cx="1889127" cy="797740"/>
            </a:xfrm>
          </p:grpSpPr>
          <p:sp>
            <p:nvSpPr>
              <p:cNvPr id="1133" name="Rectangle 24"/>
              <p:cNvSpPr/>
              <p:nvPr/>
            </p:nvSpPr>
            <p:spPr bwMode="gray">
              <a:xfrm>
                <a:off x="1124369"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連携先①</a:t>
                </a:r>
                <a:endParaRPr kumimoji="0" lang="en-GB" sz="1200" b="1" i="0" u="none" strike="noStrike" kern="0" cap="none" spc="0" normalizeH="0" baseline="0" noProof="0">
                  <a:ln>
                    <a:noFill/>
                  </a:ln>
                  <a:effectLst/>
                  <a:uLnTx/>
                  <a:uFillTx/>
                  <a:latin typeface="Arial"/>
                </a:endParaRPr>
              </a:p>
            </p:txBody>
          </p:sp>
          <p:sp>
            <p:nvSpPr>
              <p:cNvPr id="1134" name="Rectangle 25"/>
              <p:cNvSpPr/>
              <p:nvPr/>
            </p:nvSpPr>
            <p:spPr bwMode="gray">
              <a:xfrm>
                <a:off x="1124368"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a:latin typeface="Arial"/>
                  </a:rPr>
                  <a:t>XXXXX</a:t>
                </a:r>
                <a:r>
                  <a:rPr lang="ja-JP" altLang="en-US" sz="1200"/>
                  <a:t>株式会社</a:t>
                </a:r>
                <a:endParaRPr kumimoji="0" lang="en-GB" sz="1200" b="0" i="0" u="none" strike="noStrike" kern="0" cap="none" spc="0" normalizeH="0" baseline="0" noProof="0">
                  <a:ln>
                    <a:noFill/>
                  </a:ln>
                  <a:effectLst/>
                  <a:uLnTx/>
                  <a:uFillTx/>
                  <a:latin typeface="Arial"/>
                </a:endParaRPr>
              </a:p>
            </p:txBody>
          </p:sp>
        </p:grpSp>
        <p:grpSp>
          <p:nvGrpSpPr>
            <p:cNvPr id="1135" name="グループ化 9"/>
            <p:cNvGrpSpPr/>
            <p:nvPr/>
          </p:nvGrpSpPr>
          <p:grpSpPr>
            <a:xfrm>
              <a:off x="3576624" y="3197299"/>
              <a:ext cx="1889126" cy="797740"/>
              <a:chOff x="3576624" y="3197299"/>
              <a:chExt cx="1889126" cy="797740"/>
            </a:xfrm>
          </p:grpSpPr>
          <p:sp>
            <p:nvSpPr>
              <p:cNvPr id="1136" name="Rectangle 27"/>
              <p:cNvSpPr/>
              <p:nvPr/>
            </p:nvSpPr>
            <p:spPr bwMode="gray">
              <a:xfrm>
                <a:off x="3576624"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連携先②</a:t>
                </a:r>
                <a:endParaRPr kumimoji="0" lang="en-GB" sz="1200" b="1" i="0" u="none" strike="noStrike" kern="0" cap="none" spc="0" normalizeH="0" baseline="0" noProof="0">
                  <a:ln>
                    <a:noFill/>
                  </a:ln>
                  <a:effectLst/>
                  <a:uLnTx/>
                  <a:uFillTx/>
                  <a:latin typeface="Arial"/>
                </a:endParaRPr>
              </a:p>
            </p:txBody>
          </p:sp>
          <p:sp>
            <p:nvSpPr>
              <p:cNvPr id="1137" name="Rectangle 28"/>
              <p:cNvSpPr/>
              <p:nvPr/>
            </p:nvSpPr>
            <p:spPr bwMode="gray">
              <a:xfrm>
                <a:off x="3576624"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a:latin typeface="Arial"/>
                  </a:rPr>
                  <a:t>株式会社</a:t>
                </a:r>
                <a:r>
                  <a:rPr kumimoji="0" lang="en-US" altLang="ja-JP" sz="1200" b="0" i="0" u="none" strike="noStrike" kern="0" cap="none" spc="0" normalizeH="0" baseline="0" noProof="0">
                    <a:ln>
                      <a:noFill/>
                    </a:ln>
                    <a:effectLst/>
                    <a:uLnTx/>
                    <a:uFillTx/>
                    <a:latin typeface="Arial"/>
                  </a:rPr>
                  <a:t>XXXXX</a:t>
                </a:r>
                <a:endParaRPr kumimoji="0" lang="en-GB" sz="1200" b="0" i="0" u="none" strike="noStrike" kern="0" cap="none" spc="0" normalizeH="0" baseline="0" noProof="0">
                  <a:ln>
                    <a:noFill/>
                  </a:ln>
                  <a:effectLst/>
                  <a:uLnTx/>
                  <a:uFillTx/>
                  <a:latin typeface="Arial"/>
                </a:endParaRPr>
              </a:p>
            </p:txBody>
          </p:sp>
        </p:grpSp>
        <p:grpSp>
          <p:nvGrpSpPr>
            <p:cNvPr id="1138" name="グループ化 10"/>
            <p:cNvGrpSpPr/>
            <p:nvPr/>
          </p:nvGrpSpPr>
          <p:grpSpPr>
            <a:xfrm>
              <a:off x="6028876" y="3197299"/>
              <a:ext cx="1889126" cy="797740"/>
              <a:chOff x="6028876" y="3197299"/>
              <a:chExt cx="1889126" cy="797740"/>
            </a:xfrm>
          </p:grpSpPr>
          <p:sp>
            <p:nvSpPr>
              <p:cNvPr id="1139" name="Rectangle 31"/>
              <p:cNvSpPr/>
              <p:nvPr/>
            </p:nvSpPr>
            <p:spPr bwMode="gray">
              <a:xfrm>
                <a:off x="6028876" y="3197299"/>
                <a:ext cx="1889126" cy="324000"/>
              </a:xfrm>
              <a:prstGeom prst="rect">
                <a:avLst/>
              </a:prstGeom>
              <a:solidFill>
                <a:schemeClr val="bg2">
                  <a:lumMod val="90000"/>
                </a:schemeClr>
              </a:solidFill>
              <a:ln w="254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連携先③</a:t>
                </a:r>
                <a:endParaRPr kumimoji="0" lang="en-GB" sz="1200" b="1" i="0" u="none" strike="noStrike" kern="0" cap="none" spc="0" normalizeH="0" baseline="0" noProof="0">
                  <a:ln>
                    <a:noFill/>
                  </a:ln>
                  <a:effectLst/>
                  <a:uLnTx/>
                  <a:uFillTx/>
                  <a:latin typeface="Arial"/>
                </a:endParaRPr>
              </a:p>
            </p:txBody>
          </p:sp>
          <p:sp>
            <p:nvSpPr>
              <p:cNvPr id="1140" name="Rectangle 32"/>
              <p:cNvSpPr/>
              <p:nvPr/>
            </p:nvSpPr>
            <p:spPr bwMode="gray">
              <a:xfrm>
                <a:off x="6028876"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effectLst/>
                    <a:uLnTx/>
                    <a:uFillTx/>
                    <a:latin typeface="Arial"/>
                  </a:rPr>
                  <a:t>XXXXX</a:t>
                </a:r>
                <a:r>
                  <a:rPr kumimoji="0" lang="ja-JP" altLang="en-US" sz="1200" b="0" i="0" u="none" strike="noStrike" kern="0" cap="none" spc="0" normalizeH="0" baseline="0" noProof="0">
                    <a:ln>
                      <a:noFill/>
                    </a:ln>
                    <a:effectLst/>
                    <a:uLnTx/>
                    <a:uFillTx/>
                    <a:latin typeface="Arial"/>
                  </a:rPr>
                  <a:t>株式会社</a:t>
                </a:r>
                <a:endParaRPr kumimoji="0" lang="en-GB" sz="1200" b="0" i="0" u="none" strike="noStrike" kern="0" cap="none" spc="0" normalizeH="0" baseline="0" noProof="0">
                  <a:ln>
                    <a:noFill/>
                  </a:ln>
                  <a:effectLst/>
                  <a:uLnTx/>
                  <a:uFillTx/>
                  <a:latin typeface="Arial"/>
                </a:endParaRPr>
              </a:p>
            </p:txBody>
          </p:sp>
        </p:grpSp>
        <p:sp>
          <p:nvSpPr>
            <p:cNvPr id="1141" name="Rectangle 18"/>
            <p:cNvSpPr>
              <a:spLocks noChangeArrowheads="1"/>
            </p:cNvSpPr>
            <p:nvPr/>
          </p:nvSpPr>
          <p:spPr bwMode="gray">
            <a:xfrm>
              <a:off x="1103597"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endParaRPr lang="en-US" altLang="ja-JP" sz="1200" dirty="0"/>
            </a:p>
          </p:txBody>
        </p:sp>
        <p:sp>
          <p:nvSpPr>
            <p:cNvPr id="1142" name="Rectangle 18"/>
            <p:cNvSpPr>
              <a:spLocks noChangeArrowheads="1"/>
            </p:cNvSpPr>
            <p:nvPr/>
          </p:nvSpPr>
          <p:spPr bwMode="gray">
            <a:xfrm>
              <a:off x="3576622"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サービス提供に必要なハード機器の提供</a:t>
              </a:r>
              <a:endParaRPr kumimoji="0" lang="en-US" altLang="ja-JP" sz="1200" dirty="0"/>
            </a:p>
          </p:txBody>
        </p:sp>
        <p:sp>
          <p:nvSpPr>
            <p:cNvPr id="1143" name="Rectangle 18"/>
            <p:cNvSpPr>
              <a:spLocks noChangeArrowheads="1"/>
            </p:cNvSpPr>
            <p:nvPr/>
          </p:nvSpPr>
          <p:spPr bwMode="gray">
            <a:xfrm>
              <a:off x="6028876" y="3996567"/>
              <a:ext cx="1889126" cy="7200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サービス提供におけるアプリ開発</a:t>
              </a:r>
            </a:p>
          </p:txBody>
        </p:sp>
        <p:grpSp>
          <p:nvGrpSpPr>
            <p:cNvPr id="1144" name="グループ化 14"/>
            <p:cNvGrpSpPr/>
            <p:nvPr/>
          </p:nvGrpSpPr>
          <p:grpSpPr>
            <a:xfrm>
              <a:off x="3582034" y="1855871"/>
              <a:ext cx="1878301" cy="797740"/>
              <a:chOff x="3582034" y="1855871"/>
              <a:chExt cx="1878301" cy="797740"/>
            </a:xfrm>
          </p:grpSpPr>
          <p:sp>
            <p:nvSpPr>
              <p:cNvPr id="1145" name="Rectangle 18"/>
              <p:cNvSpPr/>
              <p:nvPr/>
            </p:nvSpPr>
            <p:spPr bwMode="gray">
              <a:xfrm>
                <a:off x="3582034" y="2185611"/>
                <a:ext cx="1878301"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a:t>株式会社</a:t>
                </a:r>
                <a:r>
                  <a:rPr lang="en-US" altLang="ja-JP" sz="1200" kern="0">
                    <a:latin typeface="Arial"/>
                  </a:rPr>
                  <a:t>XXXXX</a:t>
                </a:r>
                <a:endParaRPr lang="en-GB" sz="1200" kern="0">
                  <a:latin typeface="Arial"/>
                </a:endParaRPr>
              </a:p>
            </p:txBody>
          </p:sp>
          <p:sp>
            <p:nvSpPr>
              <p:cNvPr id="1146" name="Rectangle 15"/>
              <p:cNvSpPr/>
              <p:nvPr/>
            </p:nvSpPr>
            <p:spPr bwMode="gray">
              <a:xfrm>
                <a:off x="3582034" y="1855871"/>
                <a:ext cx="1878301"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a:ln>
                      <a:noFill/>
                    </a:ln>
                    <a:effectLst/>
                    <a:uLnTx/>
                    <a:uFillTx/>
                    <a:latin typeface="Arial"/>
                  </a:rPr>
                  <a:t>事業実施主体</a:t>
                </a:r>
                <a:endParaRPr kumimoji="0" lang="en-GB" sz="1200" b="1" i="0" u="none" strike="noStrike" kern="0" cap="none" spc="0" normalizeH="0" baseline="0" noProof="0">
                  <a:ln>
                    <a:noFill/>
                  </a:ln>
                  <a:effectLst/>
                  <a:uLnTx/>
                  <a:uFillTx/>
                  <a:latin typeface="Arial"/>
                </a:endParaRPr>
              </a:p>
            </p:txBody>
          </p:sp>
        </p:grpSp>
        <p:sp>
          <p:nvSpPr>
            <p:cNvPr id="1147" name="Rectangle 18"/>
            <p:cNvSpPr>
              <a:spLocks noChangeArrowheads="1"/>
            </p:cNvSpPr>
            <p:nvPr/>
          </p:nvSpPr>
          <p:spPr bwMode="gray">
            <a:xfrm>
              <a:off x="5482326" y="1852599"/>
              <a:ext cx="1889126" cy="792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事業の全体統括</a:t>
              </a:r>
              <a:endParaRPr lang="en-US" altLang="ja-JP" sz="1200" dirty="0"/>
            </a:p>
            <a:p>
              <a:pPr marL="169863" lvl="1" indent="-168275">
                <a:lnSpc>
                  <a:spcPct val="106000"/>
                </a:lnSpc>
                <a:spcBef>
                  <a:spcPts val="300"/>
                </a:spcBef>
                <a:buClr>
                  <a:schemeClr val="tx1"/>
                </a:buClr>
                <a:buFont typeface="Wingdings" pitchFamily="2" charset="2"/>
                <a:buChar char="n"/>
              </a:pPr>
              <a:r>
                <a:rPr lang="ja-JP" altLang="en-US" sz="1200" dirty="0"/>
                <a:t>保育事業における調査・広告</a:t>
              </a:r>
              <a:endParaRPr lang="en-US" altLang="ja-JP" sz="1200" dirty="0"/>
            </a:p>
          </p:txBody>
        </p:sp>
        <p:sp>
          <p:nvSpPr>
            <p:cNvPr id="1148" name="Rectangle 18"/>
            <p:cNvSpPr>
              <a:spLocks noChangeArrowheads="1"/>
            </p:cNvSpPr>
            <p:nvPr/>
          </p:nvSpPr>
          <p:spPr bwMode="gray">
            <a:xfrm>
              <a:off x="1120936"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サービス提供の際のイベント開催</a:t>
              </a:r>
              <a:endParaRPr kumimoji="0" lang="en-US" altLang="ja-JP" sz="1200" dirty="0"/>
            </a:p>
          </p:txBody>
        </p:sp>
      </p:grpSp>
      <p:sp>
        <p:nvSpPr>
          <p:cNvPr id="1149"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651369803"/>
      </p:ext>
    </p:extLst>
  </p:cSld>
  <p:clrMapOvr>
    <a:masterClrMapping/>
  </p:clrMapOvr>
  <p:extLst mod="1">
    <p:ext uri="{6950BFC3-D8DA-4A85-94F7-54DA5524770B}"/>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1"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52"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53"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54"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事業内容</a:t>
            </a:r>
          </a:p>
        </p:txBody>
      </p:sp>
      <p:sp>
        <p:nvSpPr>
          <p:cNvPr id="1155" name="正方形/長方形 36"/>
          <p:cNvSpPr/>
          <p:nvPr/>
        </p:nvSpPr>
        <p:spPr>
          <a:xfrm>
            <a:off x="257162" y="134933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提案事業の概要・詳細をご記載ください。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661311" lvl="1" indent="-204111" defTabSz="326578">
              <a:spcBef>
                <a:spcPts val="429"/>
              </a:spcBef>
              <a:buFont typeface="Wingdings" panose="05000000000000000000" pitchFamily="2" charset="2"/>
              <a:buChar char="l"/>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0" lvl="1" defTabSz="326578">
              <a:spcBef>
                <a:spcPts val="429"/>
              </a:spcBef>
              <a:defRPr/>
            </a:pPr>
            <a:r>
              <a:rPr kumimoji="1" lang="en-US" altLang="ja-JP" sz="1600" kern="0" dirty="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図表等を用いて分かりやすくご記載ください。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56"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34498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2"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事業内容詳細（評価基準番号：２）</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63"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64"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65"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コンパクトシティ政策との整合性</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66" name="正方形/長方形 36"/>
          <p:cNvSpPr/>
          <p:nvPr/>
        </p:nvSpPr>
        <p:spPr>
          <a:xfrm>
            <a:off x="257162" y="1349336"/>
            <a:ext cx="12287276" cy="7339051"/>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富山市ではデジタル技術を使って、市がこれまで進めてきたコンパクトシティ政策を深化させる、補完することを目的としています。本提案がコンパクトシティ政策をどういった形で深化させる、補完するかご記載ください。</a:t>
            </a:r>
            <a:endPar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また、提案する技術がコンパクトシティの促進を阻害するリスクを含む場合は、そのリスクについて述べるとともにどのようにリスク回避・軽減を行うかご記載ください。</a:t>
            </a: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67"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2600534104"/>
      </p:ext>
    </p:extLst>
  </p:cSld>
  <p:clrMapOvr>
    <a:masterClrMapping/>
  </p:clrMapOvr>
  <p:extLst mod="1">
    <p:ext uri="{6950BFC3-D8DA-4A85-94F7-54DA5524770B}"/>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3"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事業内容詳細（評価基準番号：３）</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74"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75"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76"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課題解決に向けたロジック</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77" name="正方形/長方形 36"/>
          <p:cNvSpPr/>
          <p:nvPr/>
        </p:nvSpPr>
        <p:spPr>
          <a:xfrm>
            <a:off x="257162" y="134933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１項で述べた市民の課題を解決にするためのロジック及び解決に向けた定性・定量的な目標もご記載ください。</a:t>
            </a:r>
          </a:p>
          <a:p>
            <a:pPr marL="661311" lvl="1" indent="-204111" defTabSz="326578">
              <a:spcBef>
                <a:spcPts val="429"/>
              </a:spcBef>
              <a:buFont typeface="Wingdings" panose="05000000000000000000" pitchFamily="2" charset="2"/>
              <a:buChar char="l"/>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0" lvl="1" defTabSz="326578">
              <a:spcBef>
                <a:spcPts val="429"/>
              </a:spcBef>
              <a:defRPr/>
            </a:pPr>
            <a:r>
              <a:rPr kumimoji="1" lang="en-US" altLang="ja-JP" sz="1600" kern="0" dirty="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図表等を用いて分かりやすくご記載ください。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78"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289695472"/>
      </p:ext>
    </p:extLst>
  </p:cSld>
  <p:clrMapOvr>
    <a:masterClrMapping/>
  </p:clrMapOvr>
  <p:extLst mod="1">
    <p:ext uri="{6950BFC3-D8DA-4A85-94F7-54DA5524770B}"/>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4"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事業内容詳細（評価基準番号：４、８）</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85"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86" name="正方形/長方形 1"/>
          <p:cNvSpPr/>
          <p:nvPr/>
        </p:nvSpPr>
        <p:spPr>
          <a:xfrm>
            <a:off x="257161" y="1017987"/>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デジタル技術・データ活用及び連携手法</a:t>
            </a:r>
            <a:endParaRPr kumimoji="1" lang="en-US" altLang="ja-JP"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87" name="正方形/長方形 2"/>
          <p:cNvSpPr/>
          <p:nvPr/>
        </p:nvSpPr>
        <p:spPr>
          <a:xfrm>
            <a:off x="257161" y="1458079"/>
            <a:ext cx="12287276" cy="7540348"/>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活用を想定しているテクノロジーやテクノロジーについて具体的にご記載ください。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データ連携を行う場合には、必ずその目的や方法等についてご記載ください。（</a:t>
            </a:r>
            <a:r>
              <a:rPr kumimoji="1" lang="en-US" altLang="ja-JP" sz="1600" kern="0" dirty="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できる限り具体的に）</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661311" lvl="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図表等を用いて分かりやすくご記載ください。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88"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02298293"/>
      </p:ext>
    </p:extLst>
  </p:cSld>
  <p:clrMapOvr>
    <a:masterClrMapping/>
  </p:clrMapOvr>
  <p:extLst mod="1">
    <p:ext uri="{6950BFC3-D8DA-4A85-94F7-54DA5524770B}"/>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4"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事業内容詳細（評価基準番号：５）</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95"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96"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97"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２７の取組の方向性との合致</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98" name="正方形/長方形 36"/>
          <p:cNvSpPr/>
          <p:nvPr/>
        </p:nvSpPr>
        <p:spPr>
          <a:xfrm>
            <a:off x="257162" y="1349337"/>
            <a:ext cx="12287276" cy="5423459"/>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する事業内容が貢献できると思われる富山市スマートシティ推進ビジョン（以下「ビジョン」という。）の取組の方向性についてチェックを入れてください（複数回答可）。なお、ビジョンの重点領域に合致する場合には、評価の際に加点されます。</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r>
              <a:rPr kumimoji="1" lang="en-US" altLang="ja-JP" sz="1600" u="sng" kern="0" dirty="0">
                <a:solidFill>
                  <a:prstClr val="black"/>
                </a:solidFill>
                <a:latin typeface="Yu Gothic UI" panose="020B0500000000000000" pitchFamily="50" charset="-128"/>
                <a:ea typeface="Yu Gothic UI" panose="020B0500000000000000" pitchFamily="50" charset="-128"/>
              </a:rPr>
              <a:t>※</a:t>
            </a:r>
            <a:r>
              <a:rPr kumimoji="1" lang="ja-JP" altLang="en-US" sz="1600" u="sng" kern="0" dirty="0">
                <a:solidFill>
                  <a:prstClr val="black"/>
                </a:solidFill>
                <a:latin typeface="Yu Gothic UI" panose="020B0500000000000000" pitchFamily="50" charset="-128"/>
                <a:ea typeface="Yu Gothic UI" panose="020B0500000000000000" pitchFamily="50" charset="-128"/>
              </a:rPr>
              <a:t>ビジョン１２～２３ページの取組の方向性及び２４ページの重点領域をご参照ください。</a:t>
            </a:r>
            <a:endParaRPr kumimoji="1" lang="en-US" altLang="ja-JP" sz="1600" u="sng"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sp>
        <p:nvSpPr>
          <p:cNvPr id="1199" name="正方形/長方形 1"/>
          <p:cNvSpPr/>
          <p:nvPr/>
        </p:nvSpPr>
        <p:spPr>
          <a:xfrm>
            <a:off x="1311560" y="2380073"/>
            <a:ext cx="4467811" cy="4189908"/>
          </a:xfrm>
          <a:prstGeom prst="rect">
            <a:avLst/>
          </a:prstGeom>
          <a:noFill/>
          <a:ln w="19050" cap="flat" cmpd="sng" algn="ctr">
            <a:no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□車がなくても移動できる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□どこでも必要なモノ・コト・情報を入手できる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□どこでも仕事や勉強ができる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□どこでも医療・介護・健康サービスが受けられる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□事故や犯罪がなく治安が良い</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□雪や災害・感染症に対する備えができている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□伝統や文化が大切に継承されている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□美しく豊かな自然が維持されている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□地域の魅力が発信できている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□個性や長所が尊重されている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□外出したくなる個性的・魅力的な場がある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□芸術文化・スポーツに親しんでいる</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defTabSz="326578">
              <a:spcBef>
                <a:spcPts val="429"/>
              </a:spcBef>
              <a:defRPr/>
            </a:pPr>
            <a:r>
              <a:rPr kumimoji="1" lang="ja-JP" altLang="en-US" sz="1600" kern="0" dirty="0">
                <a:solidFill>
                  <a:prstClr val="black"/>
                </a:solidFill>
                <a:latin typeface="Yu Gothic UI" panose="020B0500000000000000" pitchFamily="50" charset="-128"/>
                <a:ea typeface="Yu Gothic UI" panose="020B0500000000000000" pitchFamily="50" charset="-128"/>
              </a:rPr>
              <a:t>□子どもの多様な学び・交流・体験の場がある</a:t>
            </a:r>
          </a:p>
          <a:p>
            <a:pPr defTabSz="326578">
              <a:spcBef>
                <a:spcPts val="429"/>
              </a:spcBef>
              <a:defRPr/>
            </a:pPr>
            <a:r>
              <a:rPr kumimoji="1" lang="ja-JP" altLang="en-US" sz="1600" kern="0" dirty="0">
                <a:solidFill>
                  <a:prstClr val="black"/>
                </a:solidFill>
                <a:latin typeface="Yu Gothic UI" panose="020B0500000000000000" pitchFamily="50" charset="-128"/>
                <a:ea typeface="Yu Gothic UI" panose="020B0500000000000000" pitchFamily="50" charset="-128"/>
              </a:rPr>
              <a:t>□学校に行くのが楽しみになる</a:t>
            </a:r>
          </a:p>
          <a:p>
            <a:pPr marR="0" lvl="0" defTabSz="326578" eaLnBrk="1" fontAlgn="auto" latinLnBrk="0" hangingPunct="1">
              <a:lnSpc>
                <a:spcPct val="100000"/>
              </a:lnSpc>
              <a:spcBef>
                <a:spcPts val="429"/>
              </a:spcBef>
              <a:spcAft>
                <a:spcPts val="0"/>
              </a:spcAft>
              <a:buClrTx/>
              <a:buSzTx/>
              <a:tabLst/>
              <a:defRPr/>
            </a:pPr>
            <a:endParaRPr kumimoji="1" lang="ja-JP" altLang="en-US" sz="1600" kern="0" dirty="0">
              <a:solidFill>
                <a:prstClr val="black"/>
              </a:solidFill>
              <a:latin typeface="Yu Gothic UI" panose="020B0500000000000000" pitchFamily="50" charset="-128"/>
              <a:ea typeface="Yu Gothic UI" panose="020B0500000000000000" pitchFamily="50" charset="-128"/>
            </a:endParaRPr>
          </a:p>
        </p:txBody>
      </p:sp>
      <p:sp>
        <p:nvSpPr>
          <p:cNvPr id="1200" name="正方形/長方形 2"/>
          <p:cNvSpPr/>
          <p:nvPr/>
        </p:nvSpPr>
        <p:spPr>
          <a:xfrm>
            <a:off x="6833769" y="2380073"/>
            <a:ext cx="4615941" cy="4189908"/>
          </a:xfrm>
          <a:prstGeom prst="rect">
            <a:avLst/>
          </a:prstGeom>
          <a:noFill/>
          <a:ln w="19050" cap="flat" cmpd="sng" algn="ctr">
            <a:no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□地域ぐるみで子育てがサポートされている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□仕事が魅力的で働き方も多様である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□挑戦者が応援してもらえる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□若い世代の意見が尊重される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□困りごとを気楽に相談できる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□助けあい支えあいの輪が広がる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□安心して参加できるコミュニティがある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□つくる人とたべる（つかう）人がつながっている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□地域の魅力が新たな交流を生んでいる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□あらゆる活動に次世代への配慮がある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□未来への学びと対話の機会がある</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□新たなビジネスが生まれている</a:t>
            </a:r>
          </a:p>
          <a:p>
            <a:pPr marR="0" lvl="0" defTabSz="326578" eaLnBrk="1" fontAlgn="auto" latinLnBrk="0" hangingPunct="1">
              <a:lnSpc>
                <a:spcPct val="100000"/>
              </a:lnSpc>
              <a:spcBef>
                <a:spcPts val="429"/>
              </a:spcBef>
              <a:spcAft>
                <a:spcPts val="0"/>
              </a:spcAft>
              <a:buClrTx/>
              <a:buSzTx/>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□市民が主体的にまちづくりに参画している</a:t>
            </a:r>
          </a:p>
        </p:txBody>
      </p:sp>
      <p:grpSp>
        <p:nvGrpSpPr>
          <p:cNvPr id="1201" name="グループ化 5"/>
          <p:cNvGrpSpPr/>
          <p:nvPr/>
        </p:nvGrpSpPr>
        <p:grpSpPr>
          <a:xfrm>
            <a:off x="257161" y="6875973"/>
            <a:ext cx="12287276" cy="2250948"/>
            <a:chOff x="257161" y="2345056"/>
            <a:chExt cx="12287276" cy="1329678"/>
          </a:xfrm>
        </p:grpSpPr>
        <p:sp>
          <p:nvSpPr>
            <p:cNvPr id="1202" name="正方形/長方形 8"/>
            <p:cNvSpPr/>
            <p:nvPr/>
          </p:nvSpPr>
          <p:spPr>
            <a:xfrm>
              <a:off x="257162" y="2345056"/>
              <a:ext cx="12287275" cy="320286"/>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取組の方向性への合致について</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203" name="正方形/長方形 9"/>
            <p:cNvSpPr/>
            <p:nvPr/>
          </p:nvSpPr>
          <p:spPr>
            <a:xfrm>
              <a:off x="257161" y="2665342"/>
              <a:ext cx="12287276" cy="1009392"/>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提案する事業内容が、チェックを入れた取組の方向性に合致すると考える理由について記入してください。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事業の実施により実現する未来像について記入してください。</a:t>
              </a:r>
            </a:p>
          </p:txBody>
        </p:sp>
      </p:grpSp>
      <p:sp>
        <p:nvSpPr>
          <p:cNvPr id="1204"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437540616"/>
      </p:ext>
    </p:extLst>
  </p:cSld>
  <p:clrMapOvr>
    <a:masterClrMapping/>
  </p:clrMapOvr>
  <p:extLst mod="1">
    <p:ext uri="{6950BFC3-D8DA-4A85-94F7-54DA5524770B}"/>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0"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rPr>
              <a:t>実施スケジュール（評価基準番号：６）</a:t>
            </a:r>
          </a:p>
        </p:txBody>
      </p:sp>
      <p:sp>
        <p:nvSpPr>
          <p:cNvPr id="1211"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212"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213" name="正方形/長方形 35"/>
          <p:cNvSpPr/>
          <p:nvPr/>
        </p:nvSpPr>
        <p:spPr>
          <a:xfrm>
            <a:off x="257162" y="909245"/>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実施スケジュール</a:t>
            </a:r>
            <a:endParaRPr kumimoji="1" lang="ja-JP" altLang="en-US" sz="2000" b="1"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1214" name="正方形/長方形 36"/>
          <p:cNvSpPr/>
          <p:nvPr/>
        </p:nvSpPr>
        <p:spPr>
          <a:xfrm>
            <a:off x="257162" y="1349336"/>
            <a:ext cx="12287276" cy="7520353"/>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本事業のスケジュールを下記の例を参考にご記載ください。</a:t>
            </a:r>
            <a:endParaRPr kumimoji="1" lang="en-US" altLang="ja-JP" sz="1600" b="0" i="0" u="none" strike="noStrike" kern="0" cap="none" spc="0" normalizeH="0" baseline="0" noProof="0" dirty="0">
              <a:ln>
                <a:noFill/>
              </a:ln>
              <a:solidFill>
                <a:prstClr val="black"/>
              </a:solidFill>
              <a:effectLst/>
              <a:uLnTx/>
              <a:uFillTx/>
              <a:latin typeface="Calibri Light"/>
              <a:ea typeface="Yu Gothic UI"/>
              <a:cs typeface="+mn-cs"/>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また、複数個のマイルストーンを設定してください。</a:t>
            </a:r>
            <a:endParaRPr kumimoji="1" lang="en-US" altLang="ja-JP" sz="1600" kern="0" dirty="0">
              <a:solidFill>
                <a:prstClr val="black"/>
              </a:solidFill>
              <a:latin typeface="Calibri Light"/>
              <a:ea typeface="Yu Gothic UI"/>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今年度の</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本実証事業のスケジュールに加えて</a:t>
            </a:r>
            <a:r>
              <a:rPr kumimoji="1" lang="en-US" altLang="ja-JP" sz="1600" b="0" i="0" u="none" strike="noStrike" kern="0" cap="none" spc="0" normalizeH="0" baseline="0" noProof="0" dirty="0">
                <a:ln>
                  <a:noFill/>
                </a:ln>
                <a:solidFill>
                  <a:prstClr val="black"/>
                </a:solidFill>
                <a:effectLst/>
                <a:uLnTx/>
                <a:uFillTx/>
                <a:latin typeface="Calibri Light"/>
                <a:ea typeface="Yu Gothic UI"/>
                <a:cs typeface="+mn-cs"/>
              </a:rPr>
              <a:t>2026</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年以降には事業化までの想定スケジュールをご記載ください。</a:t>
            </a:r>
          </a:p>
        </p:txBody>
      </p:sp>
      <p:graphicFrame>
        <p:nvGraphicFramePr>
          <p:cNvPr id="1215" name="表 3"/>
          <p:cNvGraphicFramePr>
            <a:graphicFrameLocks noGrp="1"/>
          </p:cNvGraphicFramePr>
          <p:nvPr>
            <p:extLst>
              <p:ext uri="{D42A27DB-BD31-4B8C-83A1-F6EECF244321}">
                <p14:modId xmlns:p14="http://schemas.microsoft.com/office/powerpoint/2010/main" val="891976204"/>
              </p:ext>
            </p:extLst>
          </p:nvPr>
        </p:nvGraphicFramePr>
        <p:xfrm>
          <a:off x="558138" y="2572986"/>
          <a:ext cx="11676793" cy="5804594"/>
        </p:xfrm>
        <a:graphic>
          <a:graphicData uri="http://schemas.openxmlformats.org/drawingml/2006/table">
            <a:tbl>
              <a:tblPr bandRow="1">
                <a:tableStyleId>{5C22544A-7EE6-4342-B048-85BDC9FD1C3A}</a:tableStyleId>
              </a:tblPr>
              <a:tblGrid>
                <a:gridCol w="1192460">
                  <a:extLst>
                    <a:ext uri="{9D8B030D-6E8A-4147-A177-3AD203B41FA5}"/>
                  </a:extLst>
                </a:gridCol>
                <a:gridCol w="815897">
                  <a:extLst>
                    <a:ext uri="{9D8B030D-6E8A-4147-A177-3AD203B41FA5}"/>
                  </a:extLst>
                </a:gridCol>
                <a:gridCol w="548165">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763724">
                  <a:extLst>
                    <a:ext uri="{9D8B030D-6E8A-4147-A177-3AD203B41FA5}"/>
                  </a:extLst>
                </a:gridCol>
                <a:gridCol w="917779">
                  <a:extLst>
                    <a:ext uri="{9D8B030D-6E8A-4147-A177-3AD203B41FA5}"/>
                  </a:extLst>
                </a:gridCol>
                <a:gridCol w="565252">
                  <a:extLst>
                    <a:ext uri="{9D8B030D-6E8A-4147-A177-3AD203B41FA5}"/>
                  </a:extLst>
                </a:gridCol>
              </a:tblGrid>
              <a:tr h="0">
                <a:tc gridSpan="3">
                  <a:txBody>
                    <a:bodyPr/>
                    <a:lstStyle/>
                    <a:p>
                      <a:endParaRPr kumimoji="1" lang="ja-JP" altLang="en-US"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10">
                  <a:txBody>
                    <a:bodyPr/>
                    <a:lstStyle/>
                    <a:p>
                      <a:r>
                        <a:rPr kumimoji="1" lang="en-US" altLang="ja-JP" sz="2000" b="1" dirty="0"/>
                        <a:t>2025</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2000" b="1" dirty="0"/>
                        <a:t>2025</a:t>
                      </a:r>
                      <a:r>
                        <a:rPr kumimoji="1" lang="ja-JP" altLang="en-US" sz="2000" b="1" dirty="0"/>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2026</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kumimoji="1" lang="en-US" altLang="ja-JP" sz="2000" b="1" dirty="0"/>
                        <a:t>2027</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extLst>
              </a:tr>
              <a:tr h="453493">
                <a:tc gridSpan="3">
                  <a:txBody>
                    <a:bodyPr/>
                    <a:lstStyle/>
                    <a:p>
                      <a:r>
                        <a:rPr kumimoji="1" lang="ja-JP" altLang="en-US" sz="1600" b="1" dirty="0"/>
                        <a:t>実施概要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6</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7</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8</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9</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10</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3</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41869">
                <a:tc>
                  <a:txBody>
                    <a:bodyPr/>
                    <a:lstStyle/>
                    <a:p>
                      <a:r>
                        <a:rPr kumimoji="1" lang="ja-JP" altLang="en-US" sz="1600" dirty="0"/>
                        <a:t>１．</a:t>
                      </a:r>
                      <a:r>
                        <a:rPr kumimoji="1" lang="en-US" altLang="ja-JP" sz="1600" dirty="0"/>
                        <a:t>XXXXXXXXXXXXXXXXX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1.1 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74288">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74288">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74288">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74288">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
        <p:nvSpPr>
          <p:cNvPr id="1216" name="矢印: 五方向 5"/>
          <p:cNvSpPr/>
          <p:nvPr/>
        </p:nvSpPr>
        <p:spPr bwMode="gray">
          <a:xfrm>
            <a:off x="3214584" y="4548095"/>
            <a:ext cx="1431677"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217" name="矢印: 五方向 8"/>
          <p:cNvSpPr/>
          <p:nvPr/>
        </p:nvSpPr>
        <p:spPr bwMode="gray">
          <a:xfrm>
            <a:off x="3701311" y="5405935"/>
            <a:ext cx="2169619"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218" name="矢印: 五方向 9"/>
          <p:cNvSpPr/>
          <p:nvPr/>
        </p:nvSpPr>
        <p:spPr bwMode="gray">
          <a:xfrm>
            <a:off x="4398578" y="6337674"/>
            <a:ext cx="1367514"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219" name="テキスト ボックス 2"/>
          <p:cNvSpPr txBox="1"/>
          <p:nvPr/>
        </p:nvSpPr>
        <p:spPr>
          <a:xfrm>
            <a:off x="9951246" y="4524736"/>
            <a:ext cx="792955"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t>成果</a:t>
            </a:r>
            <a:endParaRPr kumimoji="1" lang="en-US" altLang="ja-JP" sz="1600" b="1" dirty="0"/>
          </a:p>
          <a:p>
            <a:r>
              <a:rPr kumimoji="1" lang="ja-JP" altLang="en-US" sz="1600" b="1" dirty="0"/>
              <a:t>報告会</a:t>
            </a:r>
          </a:p>
        </p:txBody>
      </p:sp>
      <p:sp>
        <p:nvSpPr>
          <p:cNvPr id="1220" name="テキスト ボックス 10"/>
          <p:cNvSpPr txBox="1"/>
          <p:nvPr/>
        </p:nvSpPr>
        <p:spPr>
          <a:xfrm>
            <a:off x="9254733" y="4524736"/>
            <a:ext cx="632218"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t>実績</a:t>
            </a:r>
            <a:endParaRPr kumimoji="1" lang="en-US" altLang="ja-JP" sz="1600" b="1" dirty="0"/>
          </a:p>
          <a:p>
            <a:r>
              <a:rPr kumimoji="1" lang="ja-JP" altLang="en-US" sz="1600" b="1" dirty="0"/>
              <a:t>報告</a:t>
            </a:r>
            <a:endParaRPr kumimoji="1" lang="en-US" altLang="ja-JP" sz="1600" b="1" dirty="0"/>
          </a:p>
        </p:txBody>
      </p:sp>
      <p:sp>
        <p:nvSpPr>
          <p:cNvPr id="1221" name="テキスト ボックス 1"/>
          <p:cNvSpPr txBox="1"/>
          <p:nvPr/>
        </p:nvSpPr>
        <p:spPr>
          <a:xfrm>
            <a:off x="6265074" y="4508212"/>
            <a:ext cx="632218"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t>中間</a:t>
            </a:r>
            <a:endParaRPr kumimoji="1" lang="en-US" altLang="ja-JP" sz="1600" b="1" dirty="0"/>
          </a:p>
          <a:p>
            <a:r>
              <a:rPr kumimoji="1" lang="ja-JP" altLang="en-US" sz="1600" b="1" dirty="0"/>
              <a:t>報告</a:t>
            </a:r>
            <a:endParaRPr kumimoji="1" lang="en-US" altLang="ja-JP" sz="1600" b="1" dirty="0"/>
          </a:p>
        </p:txBody>
      </p:sp>
      <p:sp>
        <p:nvSpPr>
          <p:cNvPr id="1222"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569326015"/>
      </p:ext>
    </p:extLst>
  </p:cSld>
  <p:clrMapOvr>
    <a:masterClrMapping/>
  </p:clrMapOvr>
  <p:extLst mod="1">
    <p:ext uri="{6950BFC3-D8DA-4A85-94F7-54DA5524770B}"/>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24"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Yu Gothic UI" panose="020B0500000000000000" pitchFamily="50" charset="-128"/>
                <a:ea typeface="Yu Gothic UI" panose="020B0500000000000000" pitchFamily="50" charset="-128"/>
              </a:rPr>
              <a:t>事業内容詳細（評価基準番号：</a:t>
            </a:r>
            <a:r>
              <a:rPr lang="ja-JP" altLang="en-US" sz="2400" dirty="0" smtClean="0">
                <a:solidFill>
                  <a:sysClr val="windowText" lastClr="000000"/>
                </a:solidFill>
                <a:latin typeface="Yu Gothic UI" panose="020B0500000000000000" pitchFamily="50" charset="-128"/>
                <a:ea typeface="Yu Gothic UI" panose="020B0500000000000000" pitchFamily="50" charset="-128"/>
              </a:rPr>
              <a:t>７）</a:t>
            </a: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225"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226" name="正方形/長方形 17"/>
          <p:cNvSpPr/>
          <p:nvPr/>
        </p:nvSpPr>
        <p:spPr bwMode="gray">
          <a:xfrm>
            <a:off x="1361567" y="5477324"/>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227" name="正方形/長方形 35"/>
          <p:cNvSpPr/>
          <p:nvPr/>
        </p:nvSpPr>
        <p:spPr>
          <a:xfrm>
            <a:off x="257162" y="1023787"/>
            <a:ext cx="12287275" cy="423070"/>
          </a:xfrm>
          <a:prstGeom prst="rect">
            <a:avLst/>
          </a:prstGeom>
          <a:solidFill>
            <a:srgbClr val="86BC25"/>
          </a:solidFill>
          <a:ln w="19050" cap="flat" cmpd="sng" algn="ctr">
            <a:solidFill>
              <a:srgbClr val="86BC25"/>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サービス実装時に想定する事業内容（事業スキーム）</a:t>
            </a:r>
            <a:endParaRPr kumimoji="1" lang="en-US" altLang="ja-JP"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228" name="正方形/長方形 36"/>
          <p:cNvSpPr/>
          <p:nvPr/>
        </p:nvSpPr>
        <p:spPr>
          <a:xfrm>
            <a:off x="257162" y="1446857"/>
            <a:ext cx="12287276" cy="7918256"/>
          </a:xfrm>
          <a:prstGeom prst="rect">
            <a:avLst/>
          </a:prstGeom>
          <a:solidFill>
            <a:sysClr val="window" lastClr="FFFFFF"/>
          </a:solidFill>
          <a:ln w="19050" cap="flat" cmpd="sng" algn="ctr">
            <a:solidFill>
              <a:srgbClr val="86BC25"/>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サービス実装時のビジネスモデルについて、官民</a:t>
            </a:r>
            <a:r>
              <a:rPr kumimoji="1" lang="en-US" altLang="ja-JP" sz="1600" kern="0" dirty="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民民どちらのサービスを想定しているか述べたうえで収益構造や概算コスト（イニシャルコスト、ランニングコストに区別）についてご記載ください。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既存のビジネスモデルに対する優位性についてご記載ください</a:t>
            </a:r>
            <a:r>
              <a:rPr kumimoji="1" lang="ja-JP" altLang="en-US" sz="1600" kern="0" dirty="0" smtClean="0">
                <a:solidFill>
                  <a:prstClr val="black"/>
                </a:solidFill>
                <a:latin typeface="Yu Gothic UI" panose="020B0500000000000000" pitchFamily="50" charset="-128"/>
                <a:ea typeface="Yu Gothic UI" panose="020B0500000000000000" pitchFamily="50" charset="-128"/>
              </a:rPr>
              <a:t>。</a:t>
            </a:r>
            <a:endParaRPr kumimoji="1" lang="en-US" altLang="ja-JP" sz="1600" kern="0" dirty="0" smtClean="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smtClean="0">
                <a:solidFill>
                  <a:prstClr val="black"/>
                </a:solidFill>
                <a:latin typeface="Yu Gothic UI" panose="020B0500000000000000" pitchFamily="50" charset="-128"/>
                <a:ea typeface="Yu Gothic UI" panose="020B0500000000000000" pitchFamily="50" charset="-128"/>
              </a:rPr>
              <a:t>実証後にも富山市域内で継続的に事業展開できる可能性についてご記載ください。</a:t>
            </a:r>
            <a:endParaRPr kumimoji="1" lang="en-US" altLang="ja-JP" sz="1600" kern="0" dirty="0" smtClean="0">
              <a:solidFill>
                <a:prstClr val="black"/>
              </a:solidFill>
              <a:latin typeface="Yu Gothic UI" panose="020B0500000000000000" pitchFamily="50" charset="-128"/>
              <a:ea typeface="Yu Gothic UI" panose="020B0500000000000000" pitchFamily="50" charset="-128"/>
            </a:endParaRPr>
          </a:p>
          <a:p>
            <a:pPr marL="204111" lvl="0" indent="-204111" defTabSz="326578">
              <a:spcBef>
                <a:spcPts val="429"/>
              </a:spcBef>
              <a:buFont typeface="Wingdings" panose="05000000000000000000" pitchFamily="2" charset="2"/>
              <a:buChar char="l"/>
              <a:defRPr/>
            </a:pPr>
            <a:r>
              <a:rPr kumimoji="1" lang="ja-JP" altLang="en-US" sz="1600" kern="0" dirty="0" smtClean="0">
                <a:latin typeface="Yu Gothic UI" panose="020B0500000000000000" pitchFamily="50" charset="-128"/>
                <a:ea typeface="Yu Gothic UI" panose="020B0500000000000000" pitchFamily="50" charset="-128"/>
              </a:rPr>
              <a:t>他</a:t>
            </a:r>
            <a:r>
              <a:rPr kumimoji="1" lang="ja-JP" altLang="en-US" sz="1600" kern="0" dirty="0">
                <a:latin typeface="Yu Gothic UI" panose="020B0500000000000000" pitchFamily="50" charset="-128"/>
                <a:ea typeface="Yu Gothic UI" panose="020B0500000000000000" pitchFamily="50" charset="-128"/>
              </a:rPr>
              <a:t>自治体等で先行して実証した内容や、既に開発済みのサービスの一部を利用する場合は、本事業において新たに実証したい部分がわかるようご記載ください</a:t>
            </a:r>
            <a:r>
              <a:rPr kumimoji="1" lang="ja-JP" altLang="en-US" sz="1600" kern="0" dirty="0" smtClean="0">
                <a:latin typeface="Yu Gothic UI" panose="020B0500000000000000" pitchFamily="50" charset="-128"/>
                <a:ea typeface="Yu Gothic UI" panose="020B0500000000000000" pitchFamily="50" charset="-128"/>
              </a:rPr>
              <a:t>。</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r>
              <a:rPr kumimoji="1" lang="en-US" altLang="ja-JP" sz="1600" kern="0" dirty="0">
                <a:solidFill>
                  <a:prstClr val="black"/>
                </a:solidFill>
                <a:latin typeface="Yu Gothic UI" panose="020B0500000000000000" pitchFamily="50" charset="-128"/>
                <a:ea typeface="Yu Gothic UI" panose="020B0500000000000000" pitchFamily="50" charset="-128"/>
              </a:rPr>
              <a:t>※</a:t>
            </a:r>
            <a:r>
              <a:rPr kumimoji="1" lang="ja-JP" altLang="en-US" sz="1600" kern="0" dirty="0">
                <a:solidFill>
                  <a:prstClr val="black"/>
                </a:solidFill>
                <a:latin typeface="Yu Gothic UI" panose="020B0500000000000000" pitchFamily="50" charset="-128"/>
                <a:ea typeface="Yu Gothic UI" panose="020B0500000000000000" pitchFamily="50" charset="-128"/>
              </a:rPr>
              <a:t>図表等を用いて分かりやすくご記載ください。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229" name="タイトル 5"/>
          <p:cNvSpPr txBox="1"/>
          <p:nvPr/>
        </p:nvSpPr>
        <p:spPr bwMode="gray">
          <a:xfrm>
            <a:off x="8325819" y="279557"/>
            <a:ext cx="4218618" cy="214910"/>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lang="ja-JP" altLang="en-US" sz="1800" dirty="0" smtClean="0">
                <a:solidFill>
                  <a:sysClr val="windowText" lastClr="000000"/>
                </a:solidFill>
                <a:latin typeface="Yu Gothic UI" panose="020B0500000000000000" pitchFamily="50" charset="-128"/>
                <a:ea typeface="Yu Gothic UI" panose="020B0500000000000000" pitchFamily="50" charset="-128"/>
              </a:rPr>
              <a:t>様式第３号（第７条関係）事業</a:t>
            </a: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計画書</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2194169912"/>
      </p:ext>
    </p:extLst>
  </p:cSld>
  <p:clrMapOvr>
    <a:masterClrMapping/>
  </p:clrMapOvr>
  <p:extLst mod="1">
    <p:ext uri="{6950BFC3-D8DA-4A85-94F7-54DA5524770B}"/>
  </p:extLst>
</p:sld>
</file>

<file path=ppt/tags/_rels/tag1.xml.rels><?xml version="1.0" encoding="UTF-8"?><Relationships xmlns="http://schemas.openxmlformats.org/package/2006/relationships"><Relationship Id="rId1" Type="http://schemas.openxmlformats.org/officeDocument/2006/relationships/vmlDrawing" Target="../drawings/vmlDrawing1.vml" /></Relationships>
</file>

<file path=ppt/tags/tag1.xml><?xml version="1.0" encoding="utf-8"?>
<p:tagLst xmlns:p="http://schemas.openxmlformats.org/presentationml/2006/main">
  <p:tag name="THINKCELLSHAPEDONOTDELETE" val="tH.mKXGd9msG_3l8BRh6u_A"/>
</p:tagLst>
</file>

<file path=ppt/tags/tag2.xml><?xml version="1.0" encoding="utf-8"?>
<p:tagLst xmlns:p="http://schemas.openxmlformats.org/presentationml/2006/main">
  <p:tag name="THINKCELLSHAPEDONOTDELETE" val="tmtq9UyeUZpqeHzIFLE22qA"/>
</p:tagLst>
</file>

<file path=ppt/tags/tag3.xml><?xml version="1.0" encoding="utf-8"?>
<p:tagLst xmlns:p="http://schemas.openxmlformats.org/presentationml/2006/main">
  <p:tag name="THINKCELLUNDODONOTDELETE" val="0"/>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212</TotalTime>
  <Words>1304</Words>
  <Application>JUST Focus</Application>
  <Paragraphs>137</Paragraph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9" baseType="lpstr">
      <vt:lpstr>Yu Gothic UI</vt:lpstr>
      <vt:lpstr>游ゴシック</vt:lpstr>
      <vt:lpstr>游ゴシック Light</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5.0.2</AppVersion>
  <PresentationFormat>ユーザー設定</PresentationFormat>
  <Slides>10</Slides>
  <Notes>6</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cp:lastModifiedBy>渡邊　優</cp:lastModifiedBy>
  <cp:lastPrinted>2024-04-04T10:16:44Z</cp:lastPrinted>
  <dcterms:modified xsi:type="dcterms:W3CDTF">2025-04-27T23:45:19Z</dcterms:modified>
  <cp:revision>13</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0x010100970125DDD1A9AB4998E78B5464A644C7</vt:lpwstr>
  </property>
  <property fmtid="{D5CDD505-2E9C-101B-9397-08002B2CF9AE}" pid="3" name="MSIP_Label_ea60d57e-af5b-4752-ac57-3e4f28ca11dc_Enabled">
    <vt:lpwstr>true</vt:lpwstr>
  </property>
  <property fmtid="{D5CDD505-2E9C-101B-9397-08002B2CF9AE}" pid="4" name="MSIP_Label_ea60d57e-af5b-4752-ac57-3e4f28ca11dc_SetDate">
    <vt:lpwstr>2022-04-26T21:57:05Z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5b904267-8d52-4e2c-abfa-d8a7ca26e1ac</vt:lpwstr>
  </property>
  <property fmtid="{D5CDD505-2E9C-101B-9397-08002B2CF9AE}" pid="9" name="MSIP_Label_ea60d57e-af5b-4752-ac57-3e4f28ca11dc_ContentBits">
    <vt:lpwstr>0</vt:lpwstr>
  </property>
  <property fmtid="{D5CDD505-2E9C-101B-9397-08002B2CF9AE}" pid="10" name="MediaServiceImageTags">
    <vt:lpwstr/>
  </property>
</Properties>
</file>