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Relationships xmlns="http://schemas.openxmlformats.org/package/2006/relationships"><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2"/>
  </p:sldMasterIdLst>
  <p:notesMasterIdLst>
    <p:notesMasterId r:id="rId3"/>
  </p:notesMasterIdLst>
  <p:sldIdLst>
    <p:sldId id="257" r:id="rId4"/>
  </p:sldIdLst>
  <p:sldSz cx="6858000" cy="9906000" type="A4"/>
  <p:notesSz cx="6807200" cy="9939338"/>
  <p:defaultTextStyle>
    <a:defPPr>
      <a:defRPr lang="ja-JP"/>
    </a:defPPr>
    <a:lvl1pPr marL="0" algn="l" defTabSz="914360" rtl="0" eaLnBrk="1" latinLnBrk="0" hangingPunct="1">
      <a:defRPr kumimoji="1" sz="1801" kern="1200">
        <a:solidFill>
          <a:schemeClr val="tx1"/>
        </a:solidFill>
        <a:latin typeface="+mn-lt"/>
        <a:ea typeface="+mn-ea"/>
        <a:cs typeface="+mn-cs"/>
      </a:defRPr>
    </a:lvl1pPr>
    <a:lvl2pPr marL="457180" algn="l" defTabSz="914360" rtl="0" eaLnBrk="1" latinLnBrk="0" hangingPunct="1">
      <a:defRPr kumimoji="1" sz="1801" kern="1200">
        <a:solidFill>
          <a:schemeClr val="tx1"/>
        </a:solidFill>
        <a:latin typeface="+mn-lt"/>
        <a:ea typeface="+mn-ea"/>
        <a:cs typeface="+mn-cs"/>
      </a:defRPr>
    </a:lvl2pPr>
    <a:lvl3pPr marL="914360" algn="l" defTabSz="914360" rtl="0" eaLnBrk="1" latinLnBrk="0" hangingPunct="1">
      <a:defRPr kumimoji="1" sz="1801" kern="1200">
        <a:solidFill>
          <a:schemeClr val="tx1"/>
        </a:solidFill>
        <a:latin typeface="+mn-lt"/>
        <a:ea typeface="+mn-ea"/>
        <a:cs typeface="+mn-cs"/>
      </a:defRPr>
    </a:lvl3pPr>
    <a:lvl4pPr marL="1371540" algn="l" defTabSz="914360" rtl="0" eaLnBrk="1" latinLnBrk="0" hangingPunct="1">
      <a:defRPr kumimoji="1" sz="1801" kern="1200">
        <a:solidFill>
          <a:schemeClr val="tx1"/>
        </a:solidFill>
        <a:latin typeface="+mn-lt"/>
        <a:ea typeface="+mn-ea"/>
        <a:cs typeface="+mn-cs"/>
      </a:defRPr>
    </a:lvl4pPr>
    <a:lvl5pPr marL="1828720" algn="l" defTabSz="914360" rtl="0" eaLnBrk="1" latinLnBrk="0" hangingPunct="1">
      <a:defRPr kumimoji="1" sz="1801" kern="1200">
        <a:solidFill>
          <a:schemeClr val="tx1"/>
        </a:solidFill>
        <a:latin typeface="+mn-lt"/>
        <a:ea typeface="+mn-ea"/>
        <a:cs typeface="+mn-cs"/>
      </a:defRPr>
    </a:lvl5pPr>
    <a:lvl6pPr marL="2285900" algn="l" defTabSz="914360" rtl="0" eaLnBrk="1" latinLnBrk="0" hangingPunct="1">
      <a:defRPr kumimoji="1" sz="1801" kern="1200">
        <a:solidFill>
          <a:schemeClr val="tx1"/>
        </a:solidFill>
        <a:latin typeface="+mn-lt"/>
        <a:ea typeface="+mn-ea"/>
        <a:cs typeface="+mn-cs"/>
      </a:defRPr>
    </a:lvl6pPr>
    <a:lvl7pPr marL="2743080" algn="l" defTabSz="914360" rtl="0" eaLnBrk="1" latinLnBrk="0" hangingPunct="1">
      <a:defRPr kumimoji="1" sz="1801" kern="1200">
        <a:solidFill>
          <a:schemeClr val="tx1"/>
        </a:solidFill>
        <a:latin typeface="+mn-lt"/>
        <a:ea typeface="+mn-ea"/>
        <a:cs typeface="+mn-cs"/>
      </a:defRPr>
    </a:lvl7pPr>
    <a:lvl8pPr marL="3200260" algn="l" defTabSz="914360" rtl="0" eaLnBrk="1" latinLnBrk="0" hangingPunct="1">
      <a:defRPr kumimoji="1" sz="1801" kern="1200">
        <a:solidFill>
          <a:schemeClr val="tx1"/>
        </a:solidFill>
        <a:latin typeface="+mn-lt"/>
        <a:ea typeface="+mn-ea"/>
        <a:cs typeface="+mn-cs"/>
      </a:defRPr>
    </a:lvl8pPr>
    <a:lvl9pPr marL="3657440" algn="l" defTabSz="914360" rtl="0" eaLnBrk="1" latinLnBrk="0" hangingPunct="1">
      <a:defRPr kumimoji="1" sz="180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C36B"/>
    <a:srgbClr val="269A26"/>
    <a:srgbClr val="1CA01C"/>
    <a:srgbClr val="259325"/>
    <a:srgbClr val="2FBB2F"/>
    <a:srgbClr val="006600"/>
    <a:srgbClr val="FF66CC"/>
    <a:srgbClr val="2BAB2B"/>
    <a:srgbClr val="00CC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54"/>
    <p:restoredTop sz="94704" autoAdjust="0"/>
  </p:normalViewPr>
  <p:slideViewPr>
    <p:cSldViewPr snapToGrid="0">
      <p:cViewPr>
        <p:scale>
          <a:sx n="150" d="100"/>
          <a:sy n="150" d="100"/>
        </p:scale>
        <p:origin x="-1806" y="-72"/>
      </p:cViewPr>
      <p:guideLst/>
    </p:cSldViewPr>
  </p:slideViewPr>
  <p:notesTextViewPr>
    <p:cViewPr>
      <p:scale>
        <a:sx n="1" d="1"/>
        <a:sy n="1" d="1"/>
      </p:scale>
      <p:origin x="0" y="0"/>
    </p:cViewPr>
  </p:notesTextViewPr>
  <p:gridSpacing cx="72008" cy="72008"/>
</p:viewPr>
</file>

<file path=ppt/_rels/presentation.xml.rels><?xml version="1.0" encoding="UTF-8"?><Relationships xmlns="http://schemas.openxmlformats.org/package/2006/relationships"><Relationship Id="rId1" Type="http://schemas.openxmlformats.org/officeDocument/2006/relationships/theme" Target="theme/theme1.xml" /><Relationship Id="rId2" Type="http://schemas.openxmlformats.org/officeDocument/2006/relationships/slideMaster" Target="slideMasters/slideMaster1.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Masters/_rels/notesMaster1.xml.rels><?xml version="1.0" encoding="UTF-8"?><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100" name="ヘッダー プレースホルダー 1"/>
          <p:cNvSpPr>
            <a:spLocks noGrp="1"/>
          </p:cNvSpPr>
          <p:nvPr>
            <p:ph type="hdr" sz="quarter"/>
          </p:nvPr>
        </p:nvSpPr>
        <p:spPr>
          <a:xfrm>
            <a:off x="2" y="2"/>
            <a:ext cx="2949575" cy="498475"/>
          </a:xfrm>
          <a:prstGeom prst="rect">
            <a:avLst/>
          </a:prstGeom>
        </p:spPr>
        <p:txBody>
          <a:bodyPr vert="horz" lIns="91420" tIns="45710" rIns="91420" bIns="45710" rtlCol="0"/>
          <a:lstStyle>
            <a:lvl1pPr algn="l">
              <a:defRPr sz="1200"/>
            </a:lvl1pPr>
          </a:lstStyle>
          <a:p>
            <a:endParaRPr kumimoji="1" lang="ja-JP" altLang="en-US"/>
          </a:p>
        </p:txBody>
      </p:sp>
      <p:sp>
        <p:nvSpPr>
          <p:cNvPr id="1101" name="日付プレースホルダー 2"/>
          <p:cNvSpPr>
            <a:spLocks noGrp="1"/>
          </p:cNvSpPr>
          <p:nvPr>
            <p:ph type="dt" idx="1"/>
          </p:nvPr>
        </p:nvSpPr>
        <p:spPr>
          <a:xfrm>
            <a:off x="3856040" y="2"/>
            <a:ext cx="2949575" cy="498475"/>
          </a:xfrm>
          <a:prstGeom prst="rect">
            <a:avLst/>
          </a:prstGeom>
        </p:spPr>
        <p:txBody>
          <a:bodyPr vert="horz" lIns="91420" tIns="45710" rIns="91420" bIns="45710" rtlCol="0"/>
          <a:lstStyle>
            <a:lvl1pPr algn="r">
              <a:defRPr sz="1200"/>
            </a:lvl1pPr>
          </a:lstStyle>
          <a:p>
            <a:fld id="{E88B361F-723A-473C-BC7A-2ABA0F51636A}" type="datetimeFigureOut">
              <a:rPr kumimoji="1" lang="ja-JP" altLang="en-US" smtClean="0"/>
              <a:t>2025/5/28</a:t>
            </a:fld>
            <a:endParaRPr kumimoji="1" lang="ja-JP" altLang="en-US"/>
          </a:p>
        </p:txBody>
      </p:sp>
      <p:sp>
        <p:nvSpPr>
          <p:cNvPr id="1102" name="スライド イメージ プレースホルダー 3"/>
          <p:cNvSpPr>
            <a:spLocks noGrp="1" noRot="1" noChangeAspect="1"/>
          </p:cNvSpPr>
          <p:nvPr>
            <p:ph type="sldImg" idx="2"/>
          </p:nvPr>
        </p:nvSpPr>
        <p:spPr>
          <a:xfrm>
            <a:off x="2243138" y="1243013"/>
            <a:ext cx="2320925" cy="3354387"/>
          </a:xfrm>
          <a:prstGeom prst="rect">
            <a:avLst/>
          </a:prstGeom>
          <a:noFill/>
          <a:ln w="12700">
            <a:solidFill>
              <a:prstClr val="black"/>
            </a:solidFill>
          </a:ln>
        </p:spPr>
        <p:txBody>
          <a:bodyPr vert="horz" lIns="91420" tIns="45710" rIns="91420" bIns="45710" rtlCol="0" anchor="ctr"/>
          <a:lstStyle/>
          <a:p>
            <a:endParaRPr lang="ja-JP" altLang="en-US"/>
          </a:p>
        </p:txBody>
      </p:sp>
      <p:sp>
        <p:nvSpPr>
          <p:cNvPr id="1103" name="ノート プレースホルダー 4"/>
          <p:cNvSpPr>
            <a:spLocks noGrp="1"/>
          </p:cNvSpPr>
          <p:nvPr>
            <p:ph type="body" sz="quarter" idx="3"/>
          </p:nvPr>
        </p:nvSpPr>
        <p:spPr>
          <a:xfrm>
            <a:off x="681038" y="4783140"/>
            <a:ext cx="5445125" cy="3913187"/>
          </a:xfrm>
          <a:prstGeom prst="rect">
            <a:avLst/>
          </a:prstGeom>
        </p:spPr>
        <p:txBody>
          <a:bodyPr vert="horz" lIns="91420" tIns="45710" rIns="91420" bIns="4571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1104" name="フッター プレースホルダー 5"/>
          <p:cNvSpPr>
            <a:spLocks noGrp="1"/>
          </p:cNvSpPr>
          <p:nvPr>
            <p:ph type="ftr" sz="quarter" idx="4"/>
          </p:nvPr>
        </p:nvSpPr>
        <p:spPr>
          <a:xfrm>
            <a:off x="2" y="9440865"/>
            <a:ext cx="2949575" cy="498475"/>
          </a:xfrm>
          <a:prstGeom prst="rect">
            <a:avLst/>
          </a:prstGeom>
        </p:spPr>
        <p:txBody>
          <a:bodyPr vert="horz" lIns="91420" tIns="45710" rIns="91420" bIns="45710" rtlCol="0" anchor="b"/>
          <a:lstStyle>
            <a:lvl1pPr algn="l">
              <a:defRPr sz="1200"/>
            </a:lvl1pPr>
          </a:lstStyle>
          <a:p>
            <a:endParaRPr kumimoji="1" lang="ja-JP" altLang="en-US"/>
          </a:p>
        </p:txBody>
      </p:sp>
      <p:sp>
        <p:nvSpPr>
          <p:cNvPr id="1105" name="スライド番号プレースホルダー 6"/>
          <p:cNvSpPr>
            <a:spLocks noGrp="1"/>
          </p:cNvSpPr>
          <p:nvPr>
            <p:ph type="sldNum" sz="quarter" idx="5"/>
          </p:nvPr>
        </p:nvSpPr>
        <p:spPr>
          <a:xfrm>
            <a:off x="3856040" y="9440865"/>
            <a:ext cx="2949575" cy="498475"/>
          </a:xfrm>
          <a:prstGeom prst="rect">
            <a:avLst/>
          </a:prstGeom>
        </p:spPr>
        <p:txBody>
          <a:bodyPr vert="horz" lIns="91420" tIns="45710" rIns="91420" bIns="45710" rtlCol="0" anchor="b"/>
          <a:lstStyle>
            <a:lvl1pPr algn="r">
              <a:defRPr sz="1200"/>
            </a:lvl1pPr>
          </a:lstStyle>
          <a:p>
            <a:fld id="{57ECB238-1EBA-4DB9-BA91-52602E9C7A74}" type="slidenum">
              <a:rPr kumimoji="1" lang="ja-JP" altLang="en-US" smtClean="0"/>
              <a:t>‹#›</a:t>
            </a:fld>
            <a:endParaRPr kumimoji="1" lang="ja-JP" altLang="en-US"/>
          </a:p>
        </p:txBody>
      </p:sp>
    </p:spTree>
    <p:extLst>
      <p:ext uri="{BB962C8B-B14F-4D97-AF65-F5344CB8AC3E}">
        <p14:creationId xmlns:p14="http://schemas.microsoft.com/office/powerpoint/2010/main" val="26215928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0" name=""/>
        <p:cNvGrpSpPr/>
        <p:nvPr/>
      </p:nvGrpSpPr>
      <p:grpSpPr>
        <a:xfrm>
          <a:off x="0" y="0"/>
          <a:ext cx="0" cy="0"/>
          <a:chOff x="0" y="0"/>
          <a:chExt cx="0" cy="0"/>
        </a:xfrm>
      </p:grpSpPr>
      <p:sp>
        <p:nvSpPr>
          <p:cNvPr id="1031" name="Title 1"/>
          <p:cNvSpPr>
            <a:spLocks noGrp="1"/>
          </p:cNvSpPr>
          <p:nvPr>
            <p:ph type="ctrTitle"/>
          </p:nvPr>
        </p:nvSpPr>
        <p:spPr>
          <a:xfrm>
            <a:off x="514350" y="1621191"/>
            <a:ext cx="5829300" cy="3448756"/>
          </a:xfrm>
        </p:spPr>
        <p:txBody>
          <a:bodyPr anchor="b"/>
          <a:lstStyle>
            <a:lvl1pPr algn="ctr">
              <a:defRPr sz="4500"/>
            </a:lvl1pPr>
          </a:lstStyle>
          <a:p>
            <a:r>
              <a:rPr lang="ja-JP" altLang="en-US" smtClean="0"/>
              <a:t>マスター タイトルの書式設定</a:t>
            </a:r>
            <a:endParaRPr lang="en-US" dirty="0"/>
          </a:p>
        </p:txBody>
      </p:sp>
      <p:sp>
        <p:nvSpPr>
          <p:cNvPr id="1032"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1033" name="Date Placeholder 3"/>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34" name="Footer Placeholder 4"/>
          <p:cNvSpPr>
            <a:spLocks noGrp="1"/>
          </p:cNvSpPr>
          <p:nvPr>
            <p:ph type="ftr" sz="quarter" idx="11"/>
          </p:nvPr>
        </p:nvSpPr>
        <p:spPr/>
        <p:txBody>
          <a:bodyPr/>
          <a:lstStyle/>
          <a:p>
            <a:endParaRPr kumimoji="1" lang="ja-JP" altLang="en-US"/>
          </a:p>
        </p:txBody>
      </p:sp>
      <p:sp>
        <p:nvSpPr>
          <p:cNvPr id="1035" name="Slide Number Placeholder 5"/>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4177170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0" name=""/>
        <p:cNvGrpSpPr/>
        <p:nvPr/>
      </p:nvGrpSpPr>
      <p:grpSpPr>
        <a:xfrm>
          <a:off x="0" y="0"/>
          <a:ext cx="0" cy="0"/>
          <a:chOff x="0" y="0"/>
          <a:chExt cx="0" cy="0"/>
        </a:xfrm>
      </p:grpSpPr>
      <p:sp>
        <p:nvSpPr>
          <p:cNvPr id="1088" name="Title 1"/>
          <p:cNvSpPr>
            <a:spLocks noGrp="1"/>
          </p:cNvSpPr>
          <p:nvPr>
            <p:ph type="title"/>
          </p:nvPr>
        </p:nvSpPr>
        <p:spPr/>
        <p:txBody>
          <a:bodyPr/>
          <a:lstStyle/>
          <a:p>
            <a:r>
              <a:rPr lang="ja-JP" altLang="en-US" smtClean="0"/>
              <a:t>マスター タイトルの書式設定</a:t>
            </a:r>
            <a:endParaRPr lang="en-US" dirty="0"/>
          </a:p>
        </p:txBody>
      </p:sp>
      <p:sp>
        <p:nvSpPr>
          <p:cNvPr id="1089"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90" name="Date Placeholder 3"/>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91" name="Footer Placeholder 4"/>
          <p:cNvSpPr>
            <a:spLocks noGrp="1"/>
          </p:cNvSpPr>
          <p:nvPr>
            <p:ph type="ftr" sz="quarter" idx="11"/>
          </p:nvPr>
        </p:nvSpPr>
        <p:spPr/>
        <p:txBody>
          <a:bodyPr/>
          <a:lstStyle/>
          <a:p>
            <a:endParaRPr kumimoji="1" lang="ja-JP" altLang="en-US"/>
          </a:p>
        </p:txBody>
      </p:sp>
      <p:sp>
        <p:nvSpPr>
          <p:cNvPr id="1092" name="Slide Number Placeholder 5"/>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2487040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0" name=""/>
        <p:cNvGrpSpPr/>
        <p:nvPr/>
      </p:nvGrpSpPr>
      <p:grpSpPr>
        <a:xfrm>
          <a:off x="0" y="0"/>
          <a:ext cx="0" cy="0"/>
          <a:chOff x="0" y="0"/>
          <a:chExt cx="0" cy="0"/>
        </a:xfrm>
      </p:grpSpPr>
      <p:sp>
        <p:nvSpPr>
          <p:cNvPr id="1094" name="Vertical Title 1"/>
          <p:cNvSpPr>
            <a:spLocks noGrp="1"/>
          </p:cNvSpPr>
          <p:nvPr>
            <p:ph type="title" orient="vert"/>
          </p:nvPr>
        </p:nvSpPr>
        <p:spPr>
          <a:xfrm>
            <a:off x="4907757" y="527403"/>
            <a:ext cx="1478756" cy="8394877"/>
          </a:xfrm>
        </p:spPr>
        <p:txBody>
          <a:bodyPr vert="eaVert"/>
          <a:lstStyle/>
          <a:p>
            <a:r>
              <a:rPr lang="ja-JP" altLang="en-US" smtClean="0"/>
              <a:t>マスター タイトルの書式設定</a:t>
            </a:r>
            <a:endParaRPr lang="en-US" dirty="0"/>
          </a:p>
        </p:txBody>
      </p:sp>
      <p:sp>
        <p:nvSpPr>
          <p:cNvPr id="1095" name="Vertical Text Placeholder 2"/>
          <p:cNvSpPr>
            <a:spLocks noGrp="1"/>
          </p:cNvSpPr>
          <p:nvPr>
            <p:ph type="body" orient="vert" idx="1"/>
          </p:nvPr>
        </p:nvSpPr>
        <p:spPr>
          <a:xfrm>
            <a:off x="471488" y="527403"/>
            <a:ext cx="4350544" cy="839487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96" name="Date Placeholder 3"/>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97" name="Footer Placeholder 4"/>
          <p:cNvSpPr>
            <a:spLocks noGrp="1"/>
          </p:cNvSpPr>
          <p:nvPr>
            <p:ph type="ftr" sz="quarter" idx="11"/>
          </p:nvPr>
        </p:nvSpPr>
        <p:spPr/>
        <p:txBody>
          <a:bodyPr/>
          <a:lstStyle/>
          <a:p>
            <a:endParaRPr kumimoji="1" lang="ja-JP" altLang="en-US"/>
          </a:p>
        </p:txBody>
      </p:sp>
      <p:sp>
        <p:nvSpPr>
          <p:cNvPr id="1098" name="Slide Number Placeholder 5"/>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3899356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0" name=""/>
        <p:cNvGrpSpPr/>
        <p:nvPr/>
      </p:nvGrpSpPr>
      <p:grpSpPr>
        <a:xfrm>
          <a:off x="0" y="0"/>
          <a:ext cx="0" cy="0"/>
          <a:chOff x="0" y="0"/>
          <a:chExt cx="0" cy="0"/>
        </a:xfrm>
      </p:grpSpPr>
      <p:sp>
        <p:nvSpPr>
          <p:cNvPr id="1037" name="Title 1"/>
          <p:cNvSpPr>
            <a:spLocks noGrp="1"/>
          </p:cNvSpPr>
          <p:nvPr>
            <p:ph type="title"/>
          </p:nvPr>
        </p:nvSpPr>
        <p:spPr/>
        <p:txBody>
          <a:bodyPr/>
          <a:lstStyle/>
          <a:p>
            <a:r>
              <a:rPr lang="ja-JP" altLang="en-US" smtClean="0"/>
              <a:t>マスター タイトルの書式設定</a:t>
            </a:r>
            <a:endParaRPr lang="en-US" dirty="0"/>
          </a:p>
        </p:txBody>
      </p:sp>
      <p:sp>
        <p:nvSpPr>
          <p:cNvPr id="1038"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39" name="Date Placeholder 3"/>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40" name="Footer Placeholder 4"/>
          <p:cNvSpPr>
            <a:spLocks noGrp="1"/>
          </p:cNvSpPr>
          <p:nvPr>
            <p:ph type="ftr" sz="quarter" idx="11"/>
          </p:nvPr>
        </p:nvSpPr>
        <p:spPr/>
        <p:txBody>
          <a:bodyPr/>
          <a:lstStyle/>
          <a:p>
            <a:endParaRPr kumimoji="1" lang="ja-JP" altLang="en-US"/>
          </a:p>
        </p:txBody>
      </p:sp>
      <p:sp>
        <p:nvSpPr>
          <p:cNvPr id="1041" name="Slide Number Placeholder 5"/>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2242352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0" name=""/>
        <p:cNvGrpSpPr/>
        <p:nvPr/>
      </p:nvGrpSpPr>
      <p:grpSpPr>
        <a:xfrm>
          <a:off x="0" y="0"/>
          <a:ext cx="0" cy="0"/>
          <a:chOff x="0" y="0"/>
          <a:chExt cx="0" cy="0"/>
        </a:xfrm>
      </p:grpSpPr>
      <p:sp>
        <p:nvSpPr>
          <p:cNvPr id="1043" name="Title 1"/>
          <p:cNvSpPr>
            <a:spLocks noGrp="1"/>
          </p:cNvSpPr>
          <p:nvPr>
            <p:ph type="title"/>
          </p:nvPr>
        </p:nvSpPr>
        <p:spPr>
          <a:xfrm>
            <a:off x="467916" y="2469624"/>
            <a:ext cx="5915025" cy="4120620"/>
          </a:xfrm>
        </p:spPr>
        <p:txBody>
          <a:bodyPr anchor="b"/>
          <a:lstStyle>
            <a:lvl1pPr>
              <a:defRPr sz="4500"/>
            </a:lvl1pPr>
          </a:lstStyle>
          <a:p>
            <a:r>
              <a:rPr lang="ja-JP" altLang="en-US" smtClean="0"/>
              <a:t>マスター タイトルの書式設定</a:t>
            </a:r>
            <a:endParaRPr lang="en-US" dirty="0"/>
          </a:p>
        </p:txBody>
      </p:sp>
      <p:sp>
        <p:nvSpPr>
          <p:cNvPr id="1044"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1045" name="Date Placeholder 3"/>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46" name="Footer Placeholder 4"/>
          <p:cNvSpPr>
            <a:spLocks noGrp="1"/>
          </p:cNvSpPr>
          <p:nvPr>
            <p:ph type="ftr" sz="quarter" idx="11"/>
          </p:nvPr>
        </p:nvSpPr>
        <p:spPr/>
        <p:txBody>
          <a:bodyPr/>
          <a:lstStyle/>
          <a:p>
            <a:endParaRPr kumimoji="1" lang="ja-JP" altLang="en-US"/>
          </a:p>
        </p:txBody>
      </p:sp>
      <p:sp>
        <p:nvSpPr>
          <p:cNvPr id="1047" name="Slide Number Placeholder 5"/>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2916335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0" name=""/>
        <p:cNvGrpSpPr/>
        <p:nvPr/>
      </p:nvGrpSpPr>
      <p:grpSpPr>
        <a:xfrm>
          <a:off x="0" y="0"/>
          <a:ext cx="0" cy="0"/>
          <a:chOff x="0" y="0"/>
          <a:chExt cx="0" cy="0"/>
        </a:xfrm>
      </p:grpSpPr>
      <p:sp>
        <p:nvSpPr>
          <p:cNvPr id="1049" name="Title 1"/>
          <p:cNvSpPr>
            <a:spLocks noGrp="1"/>
          </p:cNvSpPr>
          <p:nvPr>
            <p:ph type="title"/>
          </p:nvPr>
        </p:nvSpPr>
        <p:spPr/>
        <p:txBody>
          <a:bodyPr/>
          <a:lstStyle/>
          <a:p>
            <a:r>
              <a:rPr lang="ja-JP" altLang="en-US" smtClean="0"/>
              <a:t>マスター タイトルの書式設定</a:t>
            </a:r>
            <a:endParaRPr lang="en-US" dirty="0"/>
          </a:p>
        </p:txBody>
      </p:sp>
      <p:sp>
        <p:nvSpPr>
          <p:cNvPr id="1050" name="Content Placeholder 2"/>
          <p:cNvSpPr>
            <a:spLocks noGrp="1"/>
          </p:cNvSpPr>
          <p:nvPr>
            <p:ph sz="half" idx="1"/>
          </p:nvPr>
        </p:nvSpPr>
        <p:spPr>
          <a:xfrm>
            <a:off x="471488"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51" name="Content Placeholder 3"/>
          <p:cNvSpPr>
            <a:spLocks noGrp="1"/>
          </p:cNvSpPr>
          <p:nvPr>
            <p:ph sz="half" idx="2"/>
          </p:nvPr>
        </p:nvSpPr>
        <p:spPr>
          <a:xfrm>
            <a:off x="3471863" y="2637014"/>
            <a:ext cx="2914650" cy="6285266"/>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52" name="Date Placeholder 4"/>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53" name="Footer Placeholder 5"/>
          <p:cNvSpPr>
            <a:spLocks noGrp="1"/>
          </p:cNvSpPr>
          <p:nvPr>
            <p:ph type="ftr" sz="quarter" idx="11"/>
          </p:nvPr>
        </p:nvSpPr>
        <p:spPr/>
        <p:txBody>
          <a:bodyPr/>
          <a:lstStyle/>
          <a:p>
            <a:endParaRPr kumimoji="1" lang="ja-JP" altLang="en-US"/>
          </a:p>
        </p:txBody>
      </p:sp>
      <p:sp>
        <p:nvSpPr>
          <p:cNvPr id="1054" name="Slide Number Placeholder 6"/>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100576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0" name=""/>
        <p:cNvGrpSpPr/>
        <p:nvPr/>
      </p:nvGrpSpPr>
      <p:grpSpPr>
        <a:xfrm>
          <a:off x="0" y="0"/>
          <a:ext cx="0" cy="0"/>
          <a:chOff x="0" y="0"/>
          <a:chExt cx="0" cy="0"/>
        </a:xfrm>
      </p:grpSpPr>
      <p:sp>
        <p:nvSpPr>
          <p:cNvPr id="1056" name="Title 1"/>
          <p:cNvSpPr>
            <a:spLocks noGrp="1"/>
          </p:cNvSpPr>
          <p:nvPr>
            <p:ph type="title"/>
          </p:nvPr>
        </p:nvSpPr>
        <p:spPr>
          <a:xfrm>
            <a:off x="472381" y="527405"/>
            <a:ext cx="5915025" cy="1914702"/>
          </a:xfrm>
        </p:spPr>
        <p:txBody>
          <a:bodyPr/>
          <a:lstStyle/>
          <a:p>
            <a:r>
              <a:rPr lang="ja-JP" altLang="en-US" smtClean="0"/>
              <a:t>マスター タイトルの書式設定</a:t>
            </a:r>
            <a:endParaRPr lang="en-US" dirty="0"/>
          </a:p>
        </p:txBody>
      </p:sp>
      <p:sp>
        <p:nvSpPr>
          <p:cNvPr id="1057"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1058" name="Content Placeholder 3"/>
          <p:cNvSpPr>
            <a:spLocks noGrp="1"/>
          </p:cNvSpPr>
          <p:nvPr>
            <p:ph sz="half" idx="2"/>
          </p:nvPr>
        </p:nvSpPr>
        <p:spPr>
          <a:xfrm>
            <a:off x="472381" y="3618442"/>
            <a:ext cx="2901255"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59"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1060" name="Content Placeholder 5"/>
          <p:cNvSpPr>
            <a:spLocks noGrp="1"/>
          </p:cNvSpPr>
          <p:nvPr>
            <p:ph sz="quarter" idx="4"/>
          </p:nvPr>
        </p:nvSpPr>
        <p:spPr>
          <a:xfrm>
            <a:off x="3471863" y="3618442"/>
            <a:ext cx="2915543" cy="5322183"/>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61" name="Date Placeholder 6"/>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62" name="Footer Placeholder 7"/>
          <p:cNvSpPr>
            <a:spLocks noGrp="1"/>
          </p:cNvSpPr>
          <p:nvPr>
            <p:ph type="ftr" sz="quarter" idx="11"/>
          </p:nvPr>
        </p:nvSpPr>
        <p:spPr/>
        <p:txBody>
          <a:bodyPr/>
          <a:lstStyle/>
          <a:p>
            <a:endParaRPr kumimoji="1" lang="ja-JP" altLang="en-US"/>
          </a:p>
        </p:txBody>
      </p:sp>
      <p:sp>
        <p:nvSpPr>
          <p:cNvPr id="1063" name="Slide Number Placeholder 8"/>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4179695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0" name=""/>
        <p:cNvGrpSpPr/>
        <p:nvPr/>
      </p:nvGrpSpPr>
      <p:grpSpPr>
        <a:xfrm>
          <a:off x="0" y="0"/>
          <a:ext cx="0" cy="0"/>
          <a:chOff x="0" y="0"/>
          <a:chExt cx="0" cy="0"/>
        </a:xfrm>
      </p:grpSpPr>
      <p:sp>
        <p:nvSpPr>
          <p:cNvPr id="1065" name="Title 1"/>
          <p:cNvSpPr>
            <a:spLocks noGrp="1"/>
          </p:cNvSpPr>
          <p:nvPr>
            <p:ph type="title"/>
          </p:nvPr>
        </p:nvSpPr>
        <p:spPr/>
        <p:txBody>
          <a:bodyPr/>
          <a:lstStyle/>
          <a:p>
            <a:r>
              <a:rPr lang="ja-JP" altLang="en-US" smtClean="0"/>
              <a:t>マスター タイトルの書式設定</a:t>
            </a:r>
            <a:endParaRPr lang="en-US" dirty="0"/>
          </a:p>
        </p:txBody>
      </p:sp>
      <p:sp>
        <p:nvSpPr>
          <p:cNvPr id="1066" name="Date Placeholder 2"/>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67" name="Footer Placeholder 3"/>
          <p:cNvSpPr>
            <a:spLocks noGrp="1"/>
          </p:cNvSpPr>
          <p:nvPr>
            <p:ph type="ftr" sz="quarter" idx="11"/>
          </p:nvPr>
        </p:nvSpPr>
        <p:spPr/>
        <p:txBody>
          <a:bodyPr/>
          <a:lstStyle/>
          <a:p>
            <a:endParaRPr kumimoji="1" lang="ja-JP" altLang="en-US"/>
          </a:p>
        </p:txBody>
      </p:sp>
      <p:sp>
        <p:nvSpPr>
          <p:cNvPr id="1068" name="Slide Number Placeholder 4"/>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357963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0" name=""/>
        <p:cNvGrpSpPr/>
        <p:nvPr/>
      </p:nvGrpSpPr>
      <p:grpSpPr>
        <a:xfrm>
          <a:off x="0" y="0"/>
          <a:ext cx="0" cy="0"/>
          <a:chOff x="0" y="0"/>
          <a:chExt cx="0" cy="0"/>
        </a:xfrm>
      </p:grpSpPr>
      <p:sp>
        <p:nvSpPr>
          <p:cNvPr id="1070" name="Date Placeholder 1"/>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71" name="Footer Placeholder 2"/>
          <p:cNvSpPr>
            <a:spLocks noGrp="1"/>
          </p:cNvSpPr>
          <p:nvPr>
            <p:ph type="ftr" sz="quarter" idx="11"/>
          </p:nvPr>
        </p:nvSpPr>
        <p:spPr/>
        <p:txBody>
          <a:bodyPr/>
          <a:lstStyle/>
          <a:p>
            <a:endParaRPr kumimoji="1" lang="ja-JP" altLang="en-US"/>
          </a:p>
        </p:txBody>
      </p:sp>
      <p:sp>
        <p:nvSpPr>
          <p:cNvPr id="1072" name="Slide Number Placeholder 3"/>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2486181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0" name=""/>
        <p:cNvGrpSpPr/>
        <p:nvPr/>
      </p:nvGrpSpPr>
      <p:grpSpPr>
        <a:xfrm>
          <a:off x="0" y="0"/>
          <a:ext cx="0" cy="0"/>
          <a:chOff x="0" y="0"/>
          <a:chExt cx="0" cy="0"/>
        </a:xfrm>
      </p:grpSpPr>
      <p:sp>
        <p:nvSpPr>
          <p:cNvPr id="1074"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1075"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76"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1077" name="Date Placeholder 4"/>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78" name="Footer Placeholder 5"/>
          <p:cNvSpPr>
            <a:spLocks noGrp="1"/>
          </p:cNvSpPr>
          <p:nvPr>
            <p:ph type="ftr" sz="quarter" idx="11"/>
          </p:nvPr>
        </p:nvSpPr>
        <p:spPr/>
        <p:txBody>
          <a:bodyPr/>
          <a:lstStyle/>
          <a:p>
            <a:endParaRPr kumimoji="1" lang="ja-JP" altLang="en-US"/>
          </a:p>
        </p:txBody>
      </p:sp>
      <p:sp>
        <p:nvSpPr>
          <p:cNvPr id="1079" name="Slide Number Placeholder 6"/>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1617431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0" name=""/>
        <p:cNvGrpSpPr/>
        <p:nvPr/>
      </p:nvGrpSpPr>
      <p:grpSpPr>
        <a:xfrm>
          <a:off x="0" y="0"/>
          <a:ext cx="0" cy="0"/>
          <a:chOff x="0" y="0"/>
          <a:chExt cx="0" cy="0"/>
        </a:xfrm>
      </p:grpSpPr>
      <p:sp>
        <p:nvSpPr>
          <p:cNvPr id="1081" name="Title 1"/>
          <p:cNvSpPr>
            <a:spLocks noGrp="1"/>
          </p:cNvSpPr>
          <p:nvPr>
            <p:ph type="title"/>
          </p:nvPr>
        </p:nvSpPr>
        <p:spPr>
          <a:xfrm>
            <a:off x="472381" y="660400"/>
            <a:ext cx="2211884" cy="2311400"/>
          </a:xfrm>
        </p:spPr>
        <p:txBody>
          <a:bodyPr anchor="b"/>
          <a:lstStyle>
            <a:lvl1pPr>
              <a:defRPr sz="2400"/>
            </a:lvl1pPr>
          </a:lstStyle>
          <a:p>
            <a:r>
              <a:rPr lang="ja-JP" altLang="en-US" smtClean="0"/>
              <a:t>マスター タイトルの書式設定</a:t>
            </a:r>
            <a:endParaRPr lang="en-US" dirty="0"/>
          </a:p>
        </p:txBody>
      </p:sp>
      <p:sp>
        <p:nvSpPr>
          <p:cNvPr id="1082"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1083"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1084" name="Date Placeholder 4"/>
          <p:cNvSpPr>
            <a:spLocks noGrp="1"/>
          </p:cNvSpPr>
          <p:nvPr>
            <p:ph type="dt" sz="half" idx="10"/>
          </p:nvPr>
        </p:nvSpPr>
        <p:spPr/>
        <p:txBody>
          <a:bodyPr/>
          <a:lstStyle/>
          <a:p>
            <a:fld id="{F6B5C45F-AFD9-4D3E-93B0-0DCA5F8C1840}" type="datetimeFigureOut">
              <a:rPr kumimoji="1" lang="ja-JP" altLang="en-US" smtClean="0"/>
              <a:t>2025/5/28</a:t>
            </a:fld>
            <a:endParaRPr kumimoji="1" lang="ja-JP" altLang="en-US"/>
          </a:p>
        </p:txBody>
      </p:sp>
      <p:sp>
        <p:nvSpPr>
          <p:cNvPr id="1085" name="Footer Placeholder 5"/>
          <p:cNvSpPr>
            <a:spLocks noGrp="1"/>
          </p:cNvSpPr>
          <p:nvPr>
            <p:ph type="ftr" sz="quarter" idx="11"/>
          </p:nvPr>
        </p:nvSpPr>
        <p:spPr/>
        <p:txBody>
          <a:bodyPr/>
          <a:lstStyle/>
          <a:p>
            <a:endParaRPr kumimoji="1" lang="ja-JP" altLang="en-US"/>
          </a:p>
        </p:txBody>
      </p:sp>
      <p:sp>
        <p:nvSpPr>
          <p:cNvPr id="1086" name="Slide Number Placeholder 6"/>
          <p:cNvSpPr>
            <a:spLocks noGrp="1"/>
          </p:cNvSpPr>
          <p:nvPr>
            <p:ph type="sldNum" sz="quarter" idx="12"/>
          </p:nvPr>
        </p:nvSpPr>
        <p:spPr/>
        <p:txBody>
          <a:body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177820140"/>
      </p:ext>
    </p:extLst>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0" name=""/>
        <p:cNvGrpSpPr/>
        <p:nvPr/>
      </p:nvGrpSpPr>
      <p:grpSpPr>
        <a:xfrm>
          <a:off x="0" y="0"/>
          <a:ext cx="0" cy="0"/>
          <a:chOff x="0" y="0"/>
          <a:chExt cx="0" cy="0"/>
        </a:xfrm>
      </p:grpSpPr>
      <p:sp>
        <p:nvSpPr>
          <p:cNvPr id="1025"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1026"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1027"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6B5C45F-AFD9-4D3E-93B0-0DCA5F8C1840}" type="datetimeFigureOut">
              <a:rPr kumimoji="1" lang="ja-JP" altLang="en-US" smtClean="0"/>
              <a:t>2025/5/28</a:t>
            </a:fld>
            <a:endParaRPr kumimoji="1" lang="ja-JP" altLang="en-US"/>
          </a:p>
        </p:txBody>
      </p:sp>
      <p:sp>
        <p:nvSpPr>
          <p:cNvPr id="1028"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1029"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60F1540-93CE-4B81-A379-805DACC033BD}" type="slidenum">
              <a:rPr kumimoji="1" lang="ja-JP" altLang="en-US" smtClean="0"/>
              <a:t>‹#›</a:t>
            </a:fld>
            <a:endParaRPr kumimoji="1" lang="ja-JP" altLang="en-US"/>
          </a:p>
        </p:txBody>
      </p:sp>
    </p:spTree>
    <p:extLst>
      <p:ext uri="{BB962C8B-B14F-4D97-AF65-F5344CB8AC3E}">
        <p14:creationId xmlns:p14="http://schemas.microsoft.com/office/powerpoint/2010/main" val="36841110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png" /><Relationship Id="rId3"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0" name=""/>
        <p:cNvGrpSpPr/>
        <p:nvPr/>
      </p:nvGrpSpPr>
      <p:grpSpPr>
        <a:xfrm>
          <a:off x="0" y="0"/>
          <a:ext cx="0" cy="0"/>
          <a:chOff x="0" y="0"/>
          <a:chExt cx="0" cy="0"/>
        </a:xfrm>
      </p:grpSpPr>
      <p:sp>
        <p:nvSpPr>
          <p:cNvPr id="1107" name="正方形/長方形 26"/>
          <p:cNvSpPr/>
          <p:nvPr/>
        </p:nvSpPr>
        <p:spPr>
          <a:xfrm>
            <a:off x="413252" y="2695822"/>
            <a:ext cx="5979927" cy="723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800">
              <a:latin typeface="BIZ UDPゴシック"/>
              <a:ea typeface="BIZ UDPゴシック"/>
            </a:endParaRPr>
          </a:p>
        </p:txBody>
      </p:sp>
      <p:sp>
        <p:nvSpPr>
          <p:cNvPr id="1108" name="正方形/長方形 2"/>
          <p:cNvSpPr/>
          <p:nvPr/>
        </p:nvSpPr>
        <p:spPr>
          <a:xfrm>
            <a:off x="425784" y="514264"/>
            <a:ext cx="2079291"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BIZ UDPゴシック"/>
              <a:ea typeface="BIZ UDPゴシック"/>
            </a:endParaRPr>
          </a:p>
        </p:txBody>
      </p:sp>
      <p:sp>
        <p:nvSpPr>
          <p:cNvPr id="1109" name="正方形/長方形 13"/>
          <p:cNvSpPr/>
          <p:nvPr/>
        </p:nvSpPr>
        <p:spPr>
          <a:xfrm>
            <a:off x="1538901" y="8616347"/>
            <a:ext cx="2086135" cy="5734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solidFill>
                  <a:schemeClr val="tx1"/>
                </a:solidFill>
                <a:latin typeface="BIZ UDPゴシック"/>
                <a:ea typeface="BIZ UDPゴシック"/>
              </a:rPr>
              <a:t>＜</a:t>
            </a:r>
            <a:r>
              <a:rPr lang="ja-JP" altLang="en-US" sz="1200" b="1" dirty="0">
                <a:solidFill>
                  <a:schemeClr val="tx1"/>
                </a:solidFill>
                <a:latin typeface="BIZ UDPゴシック"/>
                <a:ea typeface="BIZ UDPゴシック"/>
              </a:rPr>
              <a:t>お問合せ先＞</a:t>
            </a:r>
            <a:endParaRPr lang="en-US" altLang="ja-JP" sz="1200" b="1" dirty="0">
              <a:solidFill>
                <a:schemeClr val="tx1"/>
              </a:solidFill>
              <a:latin typeface="BIZ UDPゴシック"/>
              <a:ea typeface="BIZ UDPゴシック"/>
            </a:endParaRPr>
          </a:p>
          <a:p>
            <a:pPr algn="ctr"/>
            <a:r>
              <a:rPr lang="ja-JP" altLang="en-US" sz="1200" dirty="0" smtClean="0">
                <a:solidFill>
                  <a:schemeClr val="tx1"/>
                </a:solidFill>
                <a:latin typeface="BIZ UDPゴシック"/>
                <a:ea typeface="BIZ UDPゴシック"/>
              </a:rPr>
              <a:t>富山市</a:t>
            </a:r>
            <a:r>
              <a:rPr lang="ja-JP" altLang="en-US" sz="1200" dirty="0">
                <a:solidFill>
                  <a:schemeClr val="tx1"/>
                </a:solidFill>
                <a:latin typeface="BIZ UDPゴシック"/>
                <a:ea typeface="BIZ UDPゴシック"/>
              </a:rPr>
              <a:t>環境部環境</a:t>
            </a:r>
            <a:r>
              <a:rPr lang="ja-JP" altLang="en-US" sz="1200" dirty="0" smtClean="0">
                <a:solidFill>
                  <a:schemeClr val="tx1"/>
                </a:solidFill>
                <a:latin typeface="BIZ UDPゴシック"/>
                <a:ea typeface="BIZ UDPゴシック"/>
              </a:rPr>
              <a:t>政策課　　</a:t>
            </a:r>
            <a:endParaRPr lang="en-US" altLang="ja-JP" sz="1200" dirty="0">
              <a:solidFill>
                <a:schemeClr val="tx1"/>
              </a:solidFill>
              <a:latin typeface="BIZ UDPゴシック"/>
              <a:ea typeface="BIZ UDPゴシック"/>
            </a:endParaRPr>
          </a:p>
          <a:p>
            <a:pPr algn="ctr"/>
            <a:r>
              <a:rPr lang="ja-JP" altLang="en-US" sz="1200" dirty="0" smtClean="0">
                <a:solidFill>
                  <a:schemeClr val="tx1"/>
                </a:solidFill>
                <a:latin typeface="BIZ UDPゴシック"/>
                <a:ea typeface="BIZ UDPゴシック"/>
              </a:rPr>
              <a:t>ＴＥＬ：</a:t>
            </a:r>
            <a:r>
              <a:rPr lang="en-US" altLang="ja-JP" sz="1200" dirty="0" smtClean="0">
                <a:solidFill>
                  <a:schemeClr val="tx1"/>
                </a:solidFill>
                <a:latin typeface="BIZ UDPゴシック"/>
                <a:ea typeface="BIZ UDPゴシック"/>
              </a:rPr>
              <a:t>076‐443-2053</a:t>
            </a:r>
            <a:r>
              <a:rPr lang="ja-JP" altLang="en-US" sz="1200" dirty="0" smtClean="0">
                <a:solidFill>
                  <a:schemeClr val="tx1"/>
                </a:solidFill>
                <a:latin typeface="BIZ UDPゴシック"/>
                <a:ea typeface="BIZ UDPゴシック"/>
              </a:rPr>
              <a:t>　</a:t>
            </a:r>
          </a:p>
        </p:txBody>
      </p:sp>
      <p:sp>
        <p:nvSpPr>
          <p:cNvPr id="1110" name="タイトル 1"/>
          <p:cNvSpPr>
            <a:spLocks noGrp="1"/>
          </p:cNvSpPr>
          <p:nvPr>
            <p:ph type="ctrTitle"/>
          </p:nvPr>
        </p:nvSpPr>
        <p:spPr>
          <a:xfrm>
            <a:off x="336913" y="585605"/>
            <a:ext cx="6343147" cy="773022"/>
          </a:xfrm>
          <a:noFill/>
          <a:ln>
            <a:noFill/>
          </a:ln>
        </p:spPr>
        <p:txBody>
          <a:bodyPr>
            <a:noAutofit/>
          </a:bodyPr>
          <a:lstStyle/>
          <a:p>
            <a:pPr algn="l">
              <a:lnSpc>
                <a:spcPct val="100000"/>
              </a:lnSpc>
            </a:pPr>
            <a:r>
              <a:rPr lang="ja-JP" altLang="en-US" sz="2100" b="1" u="sng" dirty="0">
                <a:latin typeface="BIZ UDPゴシック"/>
                <a:ea typeface="BIZ UDPゴシック"/>
              </a:rPr>
              <a:t>ＰＰＡによる事業所向け自家消費型太陽光発電設備導入事業補助金</a:t>
            </a:r>
          </a:p>
        </p:txBody>
      </p:sp>
      <p:sp>
        <p:nvSpPr>
          <p:cNvPr id="1111" name="テキスト ボックス 30"/>
          <p:cNvSpPr txBox="1"/>
          <p:nvPr/>
        </p:nvSpPr>
        <p:spPr>
          <a:xfrm>
            <a:off x="377031" y="1419946"/>
            <a:ext cx="6177903" cy="738664"/>
          </a:xfrm>
          <a:prstGeom prst="rect">
            <a:avLst/>
          </a:prstGeom>
          <a:noFill/>
        </p:spPr>
        <p:txBody>
          <a:bodyPr wrap="square" rtlCol="0">
            <a:spAutoFit/>
          </a:bodyPr>
          <a:lstStyle/>
          <a:p>
            <a:r>
              <a:rPr kumimoji="1" lang="ja-JP" altLang="en-US" sz="1400" dirty="0" smtClean="0">
                <a:latin typeface="BIZ UDPゴシック"/>
                <a:ea typeface="BIZ UDPゴシック"/>
              </a:rPr>
              <a:t>　富山市では</a:t>
            </a:r>
            <a:r>
              <a:rPr lang="ja-JP" altLang="en-US" sz="1400" dirty="0" smtClean="0">
                <a:latin typeface="BIZ UDPゴシック"/>
                <a:ea typeface="BIZ UDPゴシック"/>
              </a:rPr>
              <a:t>、自家消費を目的として、自らの事業所に</a:t>
            </a:r>
            <a:r>
              <a:rPr lang="en-US" altLang="ja-JP" sz="1400" dirty="0" smtClean="0">
                <a:latin typeface="BIZ UDPゴシック"/>
                <a:ea typeface="BIZ UDPゴシック"/>
              </a:rPr>
              <a:t>PPA</a:t>
            </a:r>
            <a:r>
              <a:rPr lang="ja-JP" altLang="en-US" sz="1400" dirty="0" smtClean="0">
                <a:latin typeface="BIZ UDPゴシック"/>
                <a:ea typeface="BIZ UDPゴシック"/>
              </a:rPr>
              <a:t>方式により太陽光発電設備を設置する事業者に、設置工事費用の一部を補助します。（補助は</a:t>
            </a:r>
            <a:r>
              <a:rPr lang="en-US" altLang="ja-JP" sz="1400" dirty="0" smtClean="0">
                <a:latin typeface="BIZ UDPゴシック"/>
                <a:ea typeface="BIZ UDPゴシック"/>
              </a:rPr>
              <a:t>PPA</a:t>
            </a:r>
            <a:r>
              <a:rPr lang="ja-JP" altLang="en-US" sz="1400" dirty="0" smtClean="0">
                <a:latin typeface="BIZ UDPゴシック"/>
                <a:ea typeface="BIZ UDPゴシック"/>
              </a:rPr>
              <a:t>事業者に対して実施しますが、各事業所に還元されます。）</a:t>
            </a:r>
            <a:endParaRPr kumimoji="1" lang="ja-JP" altLang="en-US" sz="1400" dirty="0">
              <a:latin typeface="BIZ UDPゴシック"/>
              <a:ea typeface="BIZ UDPゴシック"/>
            </a:endParaRPr>
          </a:p>
        </p:txBody>
      </p:sp>
      <p:sp>
        <p:nvSpPr>
          <p:cNvPr id="1112" name="正方形/長方形 3"/>
          <p:cNvSpPr/>
          <p:nvPr/>
        </p:nvSpPr>
        <p:spPr>
          <a:xfrm>
            <a:off x="144532" y="190951"/>
            <a:ext cx="2608193" cy="337661"/>
          </a:xfrm>
          <a:prstGeom prst="rect">
            <a:avLst/>
          </a:prstGeom>
          <a:noFill/>
        </p:spPr>
        <p:txBody>
          <a:bodyPr wrap="square" anchor="ctr">
            <a:spAutoFit/>
          </a:bodyPr>
          <a:lstStyle/>
          <a:p>
            <a:pPr algn="ctr"/>
            <a:r>
              <a:rPr lang="ja-JP" altLang="en-US" sz="1600" b="1" dirty="0" smtClean="0">
                <a:solidFill>
                  <a:schemeClr val="tx1">
                    <a:lumMod val="50000"/>
                    <a:lumOff val="50000"/>
                  </a:schemeClr>
                </a:solidFill>
                <a:latin typeface="BIZ UDPゴシック"/>
                <a:ea typeface="BIZ UDPゴシック"/>
              </a:rPr>
              <a:t>令和8</a:t>
            </a:r>
            <a:r>
              <a:rPr lang="ja-JP" altLang="en-US" sz="1600" b="1" dirty="0">
                <a:solidFill>
                  <a:schemeClr val="tx1">
                    <a:lumMod val="50000"/>
                    <a:lumOff val="50000"/>
                  </a:schemeClr>
                </a:solidFill>
                <a:latin typeface="BIZ UDPゴシック"/>
                <a:ea typeface="BIZ UDPゴシック"/>
              </a:rPr>
              <a:t>年度　</a:t>
            </a:r>
          </a:p>
        </p:txBody>
      </p:sp>
      <p:sp>
        <p:nvSpPr>
          <p:cNvPr id="1113" name="正方形/長方形 24"/>
          <p:cNvSpPr/>
          <p:nvPr/>
        </p:nvSpPr>
        <p:spPr>
          <a:xfrm>
            <a:off x="282019" y="2324257"/>
            <a:ext cx="6111160" cy="368439"/>
          </a:xfrm>
          <a:prstGeom prst="rect">
            <a:avLst/>
          </a:prstGeom>
        </p:spPr>
        <p:txBody>
          <a:bodyPr wrap="square">
            <a:spAutoFit/>
          </a:bodyPr>
          <a:lstStyle/>
          <a:p>
            <a:pPr algn="ctr"/>
            <a:r>
              <a:rPr lang="ja-JP" altLang="en-US" sz="1400" b="1" dirty="0">
                <a:latin typeface="BIZ UDPゴシック"/>
                <a:ea typeface="BIZ UDPゴシック"/>
              </a:rPr>
              <a:t>　</a:t>
            </a:r>
            <a:r>
              <a:rPr lang="ja-JP" altLang="en-US" sz="1800" b="1" dirty="0" smtClean="0">
                <a:latin typeface="BIZ UDPゴシック"/>
                <a:ea typeface="BIZ UDPゴシック"/>
              </a:rPr>
              <a:t>募集</a:t>
            </a:r>
            <a:r>
              <a:rPr lang="ja-JP" altLang="en-US" sz="1800" b="1" dirty="0" smtClean="0">
                <a:latin typeface="BIZ UDPゴシック"/>
                <a:ea typeface="BIZ UDPゴシック"/>
              </a:rPr>
              <a:t>期間</a:t>
            </a:r>
            <a:r>
              <a:rPr lang="ja-JP" altLang="en-US" sz="1800" b="1" dirty="0" smtClean="0">
                <a:latin typeface="BIZ UDPゴシック"/>
                <a:ea typeface="BIZ UDPゴシック"/>
              </a:rPr>
              <a:t>は</a:t>
            </a:r>
            <a:r>
              <a:rPr lang="en-US" altLang="ja-JP" sz="1800" b="1" dirty="0" smtClean="0">
                <a:latin typeface="BIZ UDPゴシック"/>
                <a:ea typeface="BIZ UDPゴシック"/>
              </a:rPr>
              <a:t>HP</a:t>
            </a:r>
            <a:r>
              <a:rPr lang="ja-JP" altLang="en-US" sz="1800" b="1" dirty="0" smtClean="0">
                <a:latin typeface="BIZ UDPゴシック"/>
                <a:ea typeface="BIZ UDPゴシック"/>
              </a:rPr>
              <a:t>に記載しております。</a:t>
            </a:r>
            <a:endParaRPr lang="ja-JP" altLang="en-US" sz="1800" b="1" dirty="0" smtClean="0">
              <a:latin typeface="BIZ UDPゴシック"/>
              <a:ea typeface="BIZ UDPゴシック"/>
            </a:endParaRPr>
          </a:p>
        </p:txBody>
      </p:sp>
      <p:sp>
        <p:nvSpPr>
          <p:cNvPr id="1114" name="正方形/長方形 31"/>
          <p:cNvSpPr/>
          <p:nvPr/>
        </p:nvSpPr>
        <p:spPr>
          <a:xfrm>
            <a:off x="398214" y="2266113"/>
            <a:ext cx="5979927" cy="723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kumimoji="1" lang="ja-JP" altLang="en-US" sz="1800">
              <a:latin typeface="BIZ UDPゴシック"/>
              <a:ea typeface="BIZ UDPゴシック"/>
            </a:endParaRPr>
          </a:p>
        </p:txBody>
      </p:sp>
      <p:sp>
        <p:nvSpPr>
          <p:cNvPr id="1115" name="正方形/長方形 34"/>
          <p:cNvSpPr/>
          <p:nvPr/>
        </p:nvSpPr>
        <p:spPr>
          <a:xfrm>
            <a:off x="256419" y="4172888"/>
            <a:ext cx="6172955" cy="2708434"/>
          </a:xfrm>
          <a:prstGeom prst="rect">
            <a:avLst/>
          </a:prstGeom>
        </p:spPr>
        <p:txBody>
          <a:bodyPr wrap="square">
            <a:spAutoFit/>
          </a:bodyPr>
          <a:lstStyle/>
          <a:p>
            <a:pPr lvl="0"/>
            <a:r>
              <a:rPr lang="ja-JP" altLang="en-US" sz="1400" dirty="0">
                <a:latin typeface="BIZ UDPゴシック"/>
                <a:ea typeface="BIZ UDPゴシック"/>
              </a:rPr>
              <a:t>＜</a:t>
            </a:r>
            <a:r>
              <a:rPr lang="ja-JP" altLang="en-US" sz="1400" dirty="0" smtClean="0">
                <a:latin typeface="BIZ UDPゴシック"/>
                <a:ea typeface="BIZ UDPゴシック"/>
              </a:rPr>
              <a:t>補助対象者の主な要件＞</a:t>
            </a:r>
            <a:endParaRPr lang="en-US" altLang="ja-JP" sz="1400" dirty="0">
              <a:latin typeface="BIZ UDPゴシック"/>
              <a:ea typeface="BIZ UDPゴシック"/>
            </a:endParaRPr>
          </a:p>
          <a:p>
            <a:pPr lvl="0"/>
            <a:r>
              <a:rPr lang="ja-JP" altLang="en-US" sz="1200" dirty="0" smtClean="0">
                <a:solidFill>
                  <a:prstClr val="black"/>
                </a:solidFill>
                <a:latin typeface="BIZ UDPゴシック"/>
                <a:ea typeface="BIZ UDPゴシック"/>
              </a:rPr>
              <a:t>（</a:t>
            </a:r>
            <a:r>
              <a:rPr lang="ja-JP" altLang="en-US" sz="1200" dirty="0">
                <a:solidFill>
                  <a:prstClr val="black"/>
                </a:solidFill>
                <a:latin typeface="BIZ UDPゴシック"/>
                <a:ea typeface="BIZ UDPゴシック"/>
              </a:rPr>
              <a:t>需要家）</a:t>
            </a:r>
          </a:p>
          <a:p>
            <a:pPr lvl="0"/>
            <a:r>
              <a:rPr lang="ja-JP" altLang="en-US" sz="1200" dirty="0" smtClean="0">
                <a:solidFill>
                  <a:prstClr val="black"/>
                </a:solidFill>
                <a:latin typeface="BIZ UDPゴシック"/>
                <a:ea typeface="BIZ UDPゴシック"/>
              </a:rPr>
              <a:t>・富山市内の自らが事業を営む事業所に補助対象設備を設置する中小企業者等であること。</a:t>
            </a:r>
            <a:endParaRPr lang="en-US" altLang="ja-JP" sz="1200" dirty="0" smtClean="0">
              <a:solidFill>
                <a:prstClr val="black"/>
              </a:solidFill>
              <a:latin typeface="BIZ UDPゴシック"/>
              <a:ea typeface="BIZ UDPゴシック"/>
            </a:endParaRPr>
          </a:p>
          <a:p>
            <a:pPr lvl="0"/>
            <a:r>
              <a:rPr lang="ja-JP" altLang="en-US" sz="1200" dirty="0" smtClean="0">
                <a:solidFill>
                  <a:prstClr val="black"/>
                </a:solidFill>
                <a:latin typeface="BIZ UDPゴシック"/>
                <a:ea typeface="BIZ UDPゴシック"/>
              </a:rPr>
              <a:t>・富山市</a:t>
            </a:r>
            <a:r>
              <a:rPr lang="ja-JP" altLang="en-US" sz="1200" dirty="0">
                <a:solidFill>
                  <a:prstClr val="black"/>
                </a:solidFill>
                <a:latin typeface="BIZ UDPゴシック"/>
                <a:ea typeface="BIZ UDPゴシック"/>
              </a:rPr>
              <a:t>が行う「チームとやまし」に</a:t>
            </a:r>
            <a:r>
              <a:rPr lang="ja-JP" altLang="en-US" sz="1200" dirty="0" smtClean="0">
                <a:solidFill>
                  <a:prstClr val="black"/>
                </a:solidFill>
                <a:latin typeface="BIZ UDPゴシック"/>
                <a:ea typeface="BIZ UDPゴシック"/>
              </a:rPr>
              <a:t>登録すること。</a:t>
            </a:r>
            <a:r>
              <a:rPr lang="ja-JP" altLang="en-US" sz="1200" dirty="0">
                <a:solidFill>
                  <a:prstClr val="black"/>
                </a:solidFill>
                <a:latin typeface="BIZ UDPゴシック"/>
                <a:ea typeface="BIZ UDPゴシック"/>
              </a:rPr>
              <a:t>　</a:t>
            </a:r>
            <a:endParaRPr lang="en-US" altLang="ja-JP" sz="1200" dirty="0" smtClean="0">
              <a:solidFill>
                <a:prstClr val="black"/>
              </a:solidFill>
              <a:latin typeface="BIZ UDPゴシック"/>
              <a:ea typeface="BIZ UDPゴシック"/>
            </a:endParaRPr>
          </a:p>
          <a:p>
            <a:r>
              <a:rPr lang="ja-JP" altLang="en-US" sz="1200" dirty="0">
                <a:solidFill>
                  <a:prstClr val="black"/>
                </a:solidFill>
                <a:latin typeface="BIZ UDPゴシック"/>
                <a:ea typeface="BIZ UDPゴシック"/>
              </a:rPr>
              <a:t>・発電した電気のうち５０％以上の電気を自ら消費するものであること</a:t>
            </a:r>
            <a:r>
              <a:rPr lang="ja-JP" altLang="en-US" sz="1200" dirty="0" smtClean="0">
                <a:solidFill>
                  <a:prstClr val="black"/>
                </a:solidFill>
                <a:latin typeface="BIZ UDPゴシック"/>
                <a:ea typeface="BIZ UDPゴシック"/>
              </a:rPr>
              <a:t>。</a:t>
            </a:r>
            <a:endParaRPr lang="en-US" altLang="ja-JP" sz="1200" dirty="0" smtClean="0">
              <a:solidFill>
                <a:prstClr val="black"/>
              </a:solidFill>
              <a:latin typeface="BIZ UDPゴシック"/>
              <a:ea typeface="BIZ UDPゴシック"/>
            </a:endParaRPr>
          </a:p>
          <a:p>
            <a:r>
              <a:rPr lang="ja-JP" altLang="en-US" sz="1200" dirty="0" smtClean="0">
                <a:solidFill>
                  <a:prstClr val="black"/>
                </a:solidFill>
                <a:latin typeface="BIZ UDPゴシック"/>
                <a:ea typeface="BIZ UDPゴシック"/>
              </a:rPr>
              <a:t>・同年度中にすでに本補助金の交付を受けていないこと。</a:t>
            </a:r>
            <a:endParaRPr lang="en-US" altLang="ja-JP" sz="1200" dirty="0">
              <a:solidFill>
                <a:prstClr val="black"/>
              </a:solidFill>
              <a:latin typeface="BIZ UDPゴシック"/>
              <a:ea typeface="BIZ UDPゴシック"/>
            </a:endParaRPr>
          </a:p>
          <a:p>
            <a:pPr lvl="0"/>
            <a:r>
              <a:rPr lang="ja-JP" altLang="en-US" sz="1200" dirty="0" smtClean="0">
                <a:solidFill>
                  <a:prstClr val="black"/>
                </a:solidFill>
                <a:latin typeface="BIZ UDPゴシック"/>
                <a:ea typeface="BIZ UDPゴシック"/>
              </a:rPr>
              <a:t>（</a:t>
            </a:r>
            <a:r>
              <a:rPr lang="en-US" altLang="ja-JP" sz="1200" dirty="0" smtClean="0">
                <a:solidFill>
                  <a:prstClr val="black"/>
                </a:solidFill>
                <a:latin typeface="BIZ UDPゴシック"/>
                <a:ea typeface="BIZ UDPゴシック"/>
              </a:rPr>
              <a:t>PPA</a:t>
            </a:r>
            <a:r>
              <a:rPr lang="ja-JP" altLang="en-US" sz="1200" dirty="0" smtClean="0">
                <a:solidFill>
                  <a:prstClr val="black"/>
                </a:solidFill>
                <a:latin typeface="BIZ UDPゴシック"/>
                <a:ea typeface="BIZ UDPゴシック"/>
              </a:rPr>
              <a:t>事業者・需要家共通）</a:t>
            </a:r>
            <a:endParaRPr lang="en-US" altLang="ja-JP" sz="1200" dirty="0">
              <a:solidFill>
                <a:prstClr val="black"/>
              </a:solidFill>
              <a:latin typeface="BIZ UDPゴシック"/>
              <a:ea typeface="BIZ UDPゴシック"/>
            </a:endParaRPr>
          </a:p>
          <a:p>
            <a:pPr lvl="0"/>
            <a:r>
              <a:rPr lang="ja-JP" altLang="en-US" sz="1200" dirty="0" smtClean="0">
                <a:solidFill>
                  <a:prstClr val="black"/>
                </a:solidFill>
                <a:latin typeface="BIZ UDPゴシック"/>
                <a:ea typeface="BIZ UDPゴシック"/>
              </a:rPr>
              <a:t>・富山市税を滞納していないこと。</a:t>
            </a:r>
            <a:endParaRPr lang="en-US" altLang="ja-JP" sz="1200" dirty="0">
              <a:solidFill>
                <a:prstClr val="black"/>
              </a:solidFill>
              <a:latin typeface="BIZ UDPゴシック"/>
              <a:ea typeface="BIZ UDPゴシック"/>
            </a:endParaRPr>
          </a:p>
          <a:p>
            <a:pPr lvl="0"/>
            <a:r>
              <a:rPr lang="ja-JP" altLang="en-US" sz="1200" dirty="0">
                <a:solidFill>
                  <a:prstClr val="black"/>
                </a:solidFill>
                <a:latin typeface="BIZ UDPゴシック"/>
                <a:ea typeface="BIZ UDPゴシック"/>
              </a:rPr>
              <a:t>・市内に１年以上事業所又は事務所を有すること。</a:t>
            </a:r>
          </a:p>
          <a:p>
            <a:pPr lvl="0"/>
            <a:r>
              <a:rPr lang="ja-JP" altLang="en-US" sz="1200" dirty="0" smtClean="0">
                <a:solidFill>
                  <a:prstClr val="black"/>
                </a:solidFill>
                <a:latin typeface="BIZ UDPゴシック"/>
                <a:ea typeface="BIZ UDPゴシック"/>
              </a:rPr>
              <a:t>・減価償却</a:t>
            </a:r>
            <a:r>
              <a:rPr lang="ja-JP" altLang="en-US" sz="1200" dirty="0">
                <a:solidFill>
                  <a:prstClr val="black"/>
                </a:solidFill>
                <a:latin typeface="BIZ UDPゴシック"/>
                <a:ea typeface="BIZ UDPゴシック"/>
              </a:rPr>
              <a:t>資産の耐用年数等に関する省令（昭和４０年大蔵省令第１５号）に定める耐用</a:t>
            </a:r>
            <a:r>
              <a:rPr lang="ja-JP" altLang="en-US" sz="1200" dirty="0" smtClean="0">
                <a:solidFill>
                  <a:prstClr val="black"/>
                </a:solidFill>
                <a:latin typeface="BIZ UDPゴシック"/>
                <a:ea typeface="BIZ UDPゴシック"/>
              </a:rPr>
              <a:t>年数　　を</a:t>
            </a:r>
            <a:r>
              <a:rPr lang="ja-JP" altLang="en-US" sz="1200" dirty="0">
                <a:solidFill>
                  <a:prstClr val="black"/>
                </a:solidFill>
                <a:latin typeface="BIZ UDPゴシック"/>
                <a:ea typeface="BIZ UDPゴシック"/>
              </a:rPr>
              <a:t>経過するまでの間、この補助金により取得した温室効果ガス排出削減効果について、Ｊ</a:t>
            </a:r>
            <a:r>
              <a:rPr lang="ja-JP" altLang="en-US" sz="1200" dirty="0" smtClean="0">
                <a:solidFill>
                  <a:prstClr val="black"/>
                </a:solidFill>
                <a:latin typeface="BIZ UDPゴシック"/>
                <a:ea typeface="BIZ UDPゴシック"/>
              </a:rPr>
              <a:t>－　クレジット</a:t>
            </a:r>
            <a:r>
              <a:rPr lang="ja-JP" altLang="en-US" sz="1200" dirty="0">
                <a:solidFill>
                  <a:prstClr val="black"/>
                </a:solidFill>
                <a:latin typeface="BIZ UDPゴシック"/>
                <a:ea typeface="BIZ UDPゴシック"/>
              </a:rPr>
              <a:t>制度への登録を行わない者であること</a:t>
            </a:r>
            <a:r>
              <a:rPr lang="ja-JP" altLang="en-US" sz="1200" dirty="0" smtClean="0">
                <a:solidFill>
                  <a:prstClr val="black"/>
                </a:solidFill>
                <a:latin typeface="BIZ UDPゴシック"/>
                <a:ea typeface="BIZ UDPゴシック"/>
              </a:rPr>
              <a:t>。　　等　　　</a:t>
            </a:r>
            <a:endParaRPr lang="en-US" altLang="ja-JP" sz="1200" dirty="0" smtClean="0">
              <a:solidFill>
                <a:prstClr val="black"/>
              </a:solidFill>
              <a:latin typeface="BIZ UDPゴシック"/>
              <a:ea typeface="BIZ UDPゴシック"/>
            </a:endParaRPr>
          </a:p>
          <a:p>
            <a:pPr lvl="0"/>
            <a:endParaRPr lang="en-US" altLang="ja-JP" sz="1200" dirty="0" smtClean="0">
              <a:solidFill>
                <a:prstClr val="black"/>
              </a:solidFill>
              <a:latin typeface="BIZ UDPゴシック"/>
              <a:ea typeface="BIZ UDPゴシック"/>
            </a:endParaRPr>
          </a:p>
          <a:p>
            <a:pPr lvl="0"/>
            <a:r>
              <a:rPr lang="ja-JP" altLang="en-US" sz="1200" dirty="0" smtClean="0">
                <a:solidFill>
                  <a:prstClr val="black"/>
                </a:solidFill>
                <a:latin typeface="BIZ UDPゴシック"/>
                <a:ea typeface="BIZ UDPゴシック"/>
              </a:rPr>
              <a:t>　</a:t>
            </a:r>
            <a:r>
              <a:rPr lang="ja-JP" altLang="en-US" sz="1200" u="sng" dirty="0" smtClean="0">
                <a:solidFill>
                  <a:prstClr val="black"/>
                </a:solidFill>
                <a:latin typeface="BIZ UDPゴシック"/>
                <a:ea typeface="BIZ UDPゴシック"/>
              </a:rPr>
              <a:t>その他の要件等詳細は補助金交付要綱・申請の手引きにてご確認ください。</a:t>
            </a:r>
            <a:endParaRPr lang="en-US" altLang="ja-JP" sz="1200" u="sng" dirty="0" smtClean="0">
              <a:solidFill>
                <a:prstClr val="black"/>
              </a:solidFill>
              <a:latin typeface="BIZ UDPゴシック"/>
              <a:ea typeface="BIZ UDPゴシック"/>
            </a:endParaRPr>
          </a:p>
        </p:txBody>
      </p:sp>
      <p:sp>
        <p:nvSpPr>
          <p:cNvPr id="1116" name="テキスト ボックス 1"/>
          <p:cNvSpPr txBox="1"/>
          <p:nvPr/>
        </p:nvSpPr>
        <p:spPr>
          <a:xfrm>
            <a:off x="3627652" y="8620197"/>
            <a:ext cx="1875026" cy="460772"/>
          </a:xfrm>
          <a:prstGeom prst="rect">
            <a:avLst/>
          </a:prstGeom>
          <a:noFill/>
        </p:spPr>
        <p:txBody>
          <a:bodyPr wrap="square" rtlCol="0">
            <a:spAutoFit/>
          </a:bodyPr>
          <a:lstStyle/>
          <a:p>
            <a:r>
              <a:rPr lang="ja-JP" altLang="en-US" sz="1200" b="1" dirty="0" smtClean="0">
                <a:solidFill>
                  <a:schemeClr val="accent1"/>
                </a:solidFill>
                <a:latin typeface="BIZ UDPゴシック"/>
                <a:ea typeface="BIZ UDPゴシック"/>
              </a:rPr>
              <a:t>申請書等の</a:t>
            </a:r>
            <a:endParaRPr lang="en-US" altLang="ja-JP" sz="1200" b="1" dirty="0" smtClean="0">
              <a:solidFill>
                <a:schemeClr val="accent1"/>
              </a:solidFill>
              <a:latin typeface="BIZ UDPゴシック"/>
              <a:ea typeface="BIZ UDPゴシック"/>
            </a:endParaRPr>
          </a:p>
          <a:p>
            <a:r>
              <a:rPr kumimoji="1" lang="ja-JP" altLang="en-US" sz="1200" b="1" dirty="0" smtClean="0">
                <a:solidFill>
                  <a:schemeClr val="accent1"/>
                </a:solidFill>
                <a:latin typeface="BIZ UDPゴシック"/>
                <a:ea typeface="BIZ UDPゴシック"/>
              </a:rPr>
              <a:t>ダウンロードはこちら ➡</a:t>
            </a:r>
            <a:endParaRPr kumimoji="1" lang="ja-JP" altLang="en-US" sz="1200" b="1" dirty="0">
              <a:solidFill>
                <a:schemeClr val="accent1"/>
              </a:solidFill>
              <a:latin typeface="BIZ UDPゴシック"/>
              <a:ea typeface="BIZ UDPゴシック"/>
            </a:endParaRPr>
          </a:p>
        </p:txBody>
      </p:sp>
      <p:sp>
        <p:nvSpPr>
          <p:cNvPr id="1117" name="正方形/長方形 27"/>
          <p:cNvSpPr/>
          <p:nvPr/>
        </p:nvSpPr>
        <p:spPr>
          <a:xfrm>
            <a:off x="206328" y="6917332"/>
            <a:ext cx="6273135" cy="1414879"/>
          </a:xfrm>
          <a:prstGeom prst="rect">
            <a:avLst/>
          </a:prstGeom>
        </p:spPr>
        <p:txBody>
          <a:bodyPr wrap="square">
            <a:spAutoFit/>
          </a:bodyPr>
          <a:lstStyle/>
          <a:p>
            <a:r>
              <a:rPr lang="ja-JP" altLang="en-US" sz="1400" dirty="0" smtClean="0">
                <a:latin typeface="BIZ UDPゴシック"/>
                <a:ea typeface="BIZ UDPゴシック"/>
              </a:rPr>
              <a:t>＜注意事項等＞</a:t>
            </a:r>
            <a:endParaRPr lang="en-US" altLang="ja-JP" sz="1400" dirty="0">
              <a:latin typeface="BIZ UDPゴシック"/>
              <a:ea typeface="BIZ UDPゴシック"/>
            </a:endParaRPr>
          </a:p>
          <a:p>
            <a:pPr lvl="0"/>
            <a:r>
              <a:rPr lang="en-US" altLang="ja-JP" sz="1200" dirty="0" smtClean="0">
                <a:solidFill>
                  <a:prstClr val="black"/>
                </a:solidFill>
                <a:latin typeface="BIZ UDPゴシック"/>
                <a:ea typeface="BIZ UDPゴシック"/>
              </a:rPr>
              <a:t>※</a:t>
            </a:r>
            <a:r>
              <a:rPr lang="ja-JP" altLang="en-US" sz="1200" dirty="0">
                <a:solidFill>
                  <a:prstClr val="black"/>
                </a:solidFill>
                <a:latin typeface="BIZ UDPゴシック"/>
                <a:ea typeface="BIZ UDPゴシック"/>
              </a:rPr>
              <a:t>「交付決定通知書」の受領後、契約・着工が可能となります。</a:t>
            </a:r>
            <a:endParaRPr lang="en-US" altLang="ja-JP" sz="1200" dirty="0" smtClean="0">
              <a:solidFill>
                <a:prstClr val="black"/>
              </a:solidFill>
              <a:latin typeface="BIZ UDPゴシック"/>
              <a:ea typeface="BIZ UDPゴシック"/>
            </a:endParaRPr>
          </a:p>
          <a:p>
            <a:pPr lvl="0"/>
            <a:r>
              <a:rPr lang="en-US" altLang="ja-JP" sz="1200" dirty="0" smtClean="0">
                <a:solidFill>
                  <a:prstClr val="black"/>
                </a:solidFill>
                <a:latin typeface="BIZ UDPゴシック"/>
                <a:ea typeface="BIZ UDPゴシック"/>
              </a:rPr>
              <a:t>※</a:t>
            </a:r>
            <a:r>
              <a:rPr lang="ja-JP" altLang="en-US" sz="1200" dirty="0" smtClean="0">
                <a:solidFill>
                  <a:prstClr val="black"/>
                </a:solidFill>
                <a:latin typeface="BIZ UDPゴシック"/>
                <a:ea typeface="BIZ UDPゴシック"/>
              </a:rPr>
              <a:t>交付の決定は、交付要綱の定める点数基準に基づき、需要家の点数が</a:t>
            </a:r>
            <a:r>
              <a:rPr lang="ja-JP" altLang="en-US" sz="1200" dirty="0" smtClean="0">
                <a:solidFill>
                  <a:prstClr val="black"/>
                </a:solidFill>
                <a:latin typeface="BIZ UDPゴシック"/>
                <a:ea typeface="BIZ UDPゴシック"/>
              </a:rPr>
              <a:t>高い申請から順に行います。</a:t>
            </a:r>
            <a:endParaRPr lang="en-US" altLang="ja-JP" sz="1200" dirty="0" smtClean="0">
              <a:solidFill>
                <a:prstClr val="black"/>
              </a:solidFill>
              <a:latin typeface="BIZ UDPゴシック"/>
              <a:ea typeface="BIZ UDPゴシック"/>
            </a:endParaRPr>
          </a:p>
          <a:p>
            <a:pPr lvl="0"/>
            <a:r>
              <a:rPr lang="en-US" altLang="ja-JP" sz="1200" dirty="0" smtClean="0">
                <a:solidFill>
                  <a:prstClr val="black"/>
                </a:solidFill>
                <a:latin typeface="BIZ UDPゴシック"/>
                <a:ea typeface="BIZ UDPゴシック"/>
              </a:rPr>
              <a:t>※</a:t>
            </a:r>
            <a:r>
              <a:rPr lang="ja-JP" altLang="en-US" sz="1200" dirty="0" smtClean="0">
                <a:latin typeface="BIZ UDPゴシック"/>
                <a:ea typeface="BIZ UDPゴシック"/>
              </a:rPr>
              <a:t>令和9年２月１２日（金）まで</a:t>
            </a:r>
            <a:r>
              <a:rPr lang="ja-JP" altLang="en-US" sz="1200" dirty="0" smtClean="0">
                <a:solidFill>
                  <a:prstClr val="black"/>
                </a:solidFill>
                <a:latin typeface="BIZ UDPゴシック"/>
                <a:ea typeface="BIZ UDPゴシック"/>
              </a:rPr>
              <a:t>に、実績報告書を提出できる事業が対象です。</a:t>
            </a:r>
          </a:p>
          <a:p>
            <a:pPr lvl="0"/>
            <a:r>
              <a:rPr lang="en-US" altLang="ja-JP" sz="1200" dirty="0" smtClean="0">
                <a:solidFill>
                  <a:prstClr val="black"/>
                </a:solidFill>
                <a:latin typeface="BIZ UDPゴシック"/>
                <a:ea typeface="BIZ UDPゴシック"/>
              </a:rPr>
              <a:t>※</a:t>
            </a:r>
            <a:r>
              <a:rPr lang="ja-JP" altLang="en-US" sz="1200" dirty="0" smtClean="0">
                <a:solidFill>
                  <a:prstClr val="black"/>
                </a:solidFill>
                <a:latin typeface="BIZ UDPゴシック"/>
                <a:ea typeface="BIZ UDPゴシック"/>
              </a:rPr>
              <a:t>他の補助金との併用はできません。</a:t>
            </a:r>
            <a:endParaRPr lang="en-US" altLang="ja-JP" sz="1200" dirty="0" smtClean="0">
              <a:solidFill>
                <a:prstClr val="black"/>
              </a:solidFill>
              <a:latin typeface="BIZ UDPゴシック"/>
              <a:ea typeface="BIZ UDPゴシック"/>
            </a:endParaRPr>
          </a:p>
          <a:p>
            <a:pPr lvl="0"/>
            <a:r>
              <a:rPr lang="en-US" altLang="ja-JP" sz="1200" dirty="0" smtClean="0">
                <a:solidFill>
                  <a:prstClr val="black"/>
                </a:solidFill>
                <a:latin typeface="BIZ UDPゴシック"/>
                <a:ea typeface="BIZ UDPゴシック"/>
              </a:rPr>
              <a:t>※</a:t>
            </a:r>
            <a:r>
              <a:rPr lang="ja-JP" altLang="en-US" sz="1200" dirty="0" smtClean="0">
                <a:solidFill>
                  <a:prstClr val="black"/>
                </a:solidFill>
                <a:latin typeface="BIZ UDPゴシック"/>
                <a:ea typeface="BIZ UDPゴシック"/>
              </a:rPr>
              <a:t>交付決定額が予算額に満たない場合、再度募集を実施する可能性があります。</a:t>
            </a:r>
          </a:p>
        </p:txBody>
      </p:sp>
      <p:sp>
        <p:nvSpPr>
          <p:cNvPr id="1118" name="正方形/長方形 39"/>
          <p:cNvSpPr/>
          <p:nvPr/>
        </p:nvSpPr>
        <p:spPr>
          <a:xfrm>
            <a:off x="5419008" y="8132278"/>
            <a:ext cx="1135926" cy="414605"/>
          </a:xfrm>
          <a:prstGeom prst="rect">
            <a:avLst/>
          </a:prstGeom>
        </p:spPr>
        <p:txBody>
          <a:bodyPr wrap="square">
            <a:spAutoFit/>
          </a:bodyPr>
          <a:lstStyle/>
          <a:p>
            <a:pPr lvl="0" algn="ctr"/>
            <a:r>
              <a:rPr lang="ja-JP" altLang="en-US" sz="1050" dirty="0" smtClean="0">
                <a:solidFill>
                  <a:prstClr val="black"/>
                </a:solidFill>
                <a:latin typeface="BIZ UDPゴシック"/>
                <a:ea typeface="BIZ UDPゴシック"/>
              </a:rPr>
              <a:t>富山市</a:t>
            </a:r>
            <a:endParaRPr lang="en-US" altLang="ja-JP" sz="1000" dirty="0" smtClean="0">
              <a:solidFill>
                <a:prstClr val="black"/>
              </a:solidFill>
              <a:latin typeface="BIZ UDPゴシック"/>
              <a:ea typeface="BIZ UDPゴシック"/>
            </a:endParaRPr>
          </a:p>
          <a:p>
            <a:pPr lvl="0" algn="ctr"/>
            <a:r>
              <a:rPr lang="ja-JP" altLang="en-US" sz="1050" dirty="0" smtClean="0">
                <a:solidFill>
                  <a:prstClr val="black"/>
                </a:solidFill>
                <a:latin typeface="BIZ UDPゴシック"/>
                <a:ea typeface="BIZ UDPゴシック"/>
              </a:rPr>
              <a:t>ホームページ</a:t>
            </a:r>
            <a:endParaRPr lang="ja-JP" altLang="en-US" sz="900" dirty="0" smtClean="0">
              <a:solidFill>
                <a:prstClr val="black"/>
              </a:solidFill>
              <a:latin typeface="BIZ UDPゴシック"/>
              <a:ea typeface="BIZ UDPゴシック"/>
            </a:endParaRPr>
          </a:p>
        </p:txBody>
      </p:sp>
      <p:sp>
        <p:nvSpPr>
          <p:cNvPr id="1119" name="正方形/長方形 36"/>
          <p:cNvSpPr/>
          <p:nvPr/>
        </p:nvSpPr>
        <p:spPr>
          <a:xfrm>
            <a:off x="406054" y="2844017"/>
            <a:ext cx="1498946" cy="307777"/>
          </a:xfrm>
          <a:prstGeom prst="rect">
            <a:avLst/>
          </a:prstGeom>
        </p:spPr>
        <p:txBody>
          <a:bodyPr wrap="square">
            <a:spAutoFit/>
          </a:bodyPr>
          <a:lstStyle/>
          <a:p>
            <a:pPr lvl="0"/>
            <a:r>
              <a:rPr lang="ja-JP" altLang="en-US" sz="1400" dirty="0" smtClean="0">
                <a:latin typeface="BIZ UDPゴシック"/>
                <a:ea typeface="BIZ UDPゴシック"/>
              </a:rPr>
              <a:t>＜支援内容＞</a:t>
            </a:r>
            <a:endParaRPr lang="en-US" altLang="ja-JP" sz="1400" dirty="0">
              <a:latin typeface="BIZ UDPゴシック"/>
              <a:ea typeface="BIZ UDPゴシック"/>
            </a:endParaRPr>
          </a:p>
        </p:txBody>
      </p:sp>
      <p:graphicFrame>
        <p:nvGraphicFramePr>
          <p:cNvPr id="1120" name="表 40"/>
          <p:cNvGraphicFramePr>
            <a:graphicFrameLocks noGrp="1"/>
          </p:cNvGraphicFramePr>
          <p:nvPr>
            <p:extLst>
              <p:ext uri="{D42A27DB-BD31-4B8C-83A1-F6EECF244321}">
                <p14:modId xmlns:p14="http://schemas.microsoft.com/office/powerpoint/2010/main" val="1727881599"/>
              </p:ext>
            </p:extLst>
          </p:nvPr>
        </p:nvGraphicFramePr>
        <p:xfrm>
          <a:off x="377031" y="3148241"/>
          <a:ext cx="5909468" cy="825676"/>
        </p:xfrm>
        <a:graphic>
          <a:graphicData uri="http://schemas.openxmlformats.org/drawingml/2006/table">
            <a:tbl>
              <a:tblPr firstRow="1" bandRow="1">
                <a:tableStyleId>{5C22544A-7EE6-4342-B048-85BDC9FD1C3A}</a:tableStyleId>
              </a:tblPr>
              <a:tblGrid>
                <a:gridCol w="2037470">
                  <a:extLst>
                    <a:ext uri="{9D8B030D-6E8A-4147-A177-3AD203B41FA5}"/>
                  </a:extLst>
                </a:gridCol>
                <a:gridCol w="1528388">
                  <a:extLst>
                    <a:ext uri="{9D8B030D-6E8A-4147-A177-3AD203B41FA5}"/>
                  </a:extLst>
                </a:gridCol>
                <a:gridCol w="1462893">
                  <a:extLst>
                    <a:ext uri="{9D8B030D-6E8A-4147-A177-3AD203B41FA5}"/>
                  </a:extLst>
                </a:gridCol>
                <a:gridCol w="880717">
                  <a:extLst>
                    <a:ext uri="{9D8B030D-6E8A-4147-A177-3AD203B41FA5}"/>
                  </a:extLst>
                </a:gridCol>
              </a:tblGrid>
              <a:tr h="412838">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ja-JP" sz="1200" b="0" kern="100" dirty="0" smtClean="0">
                          <a:effectLst/>
                          <a:latin typeface="BIZ UDPゴシック"/>
                          <a:ea typeface="BIZ UDPゴシック"/>
                        </a:rPr>
                        <a:t>補助対象機器</a:t>
                      </a:r>
                      <a:endParaRPr lang="ja-JP" altLang="ja-JP" sz="1200" b="0" kern="100" dirty="0" smtClean="0">
                        <a:effectLst/>
                        <a:latin typeface="BIZ UDPゴシック"/>
                        <a:ea typeface="BIZ UDPゴシック"/>
                        <a:cs typeface="Times New Roman" panose="02020603050405020304" pitchFamily="18" charset="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1200" b="0" kern="100" dirty="0" smtClean="0">
                          <a:effectLst/>
                          <a:latin typeface="BIZ UDPゴシック"/>
                          <a:ea typeface="BIZ UDPゴシック"/>
                          <a:cs typeface="+mn-cs"/>
                        </a:rPr>
                        <a:t>補助額</a:t>
                      </a:r>
                      <a:endParaRPr lang="ja-JP" altLang="ja-JP" sz="1200" b="0" kern="100" dirty="0" smtClean="0">
                        <a:effectLst/>
                        <a:latin typeface="BIZ UDPゴシック"/>
                        <a:ea typeface="BIZ UDPゴシック"/>
                        <a:cs typeface="Times New Roman" panose="02020603050405020304" pitchFamily="18" charset="0"/>
                      </a:endParaRPr>
                    </a:p>
                  </a:txBody>
                  <a:tcPr anchor="ctr"/>
                </a:tc>
                <a:tc>
                  <a:txBody>
                    <a:bodyPr/>
                    <a:lstStyle/>
                    <a:p>
                      <a:pPr algn="ctr"/>
                      <a:r>
                        <a:rPr kumimoji="1" lang="ja-JP" altLang="en-US" sz="1200" b="0" dirty="0" smtClean="0">
                          <a:latin typeface="BIZ UDPゴシック"/>
                          <a:ea typeface="BIZ UDPゴシック"/>
                        </a:rPr>
                        <a:t>補助上限額</a:t>
                      </a:r>
                      <a:endParaRPr kumimoji="1" lang="ja-JP" altLang="en-US" sz="1200" b="0" dirty="0">
                        <a:latin typeface="BIZ UDPゴシック"/>
                        <a:ea typeface="BIZ UDPゴシック"/>
                      </a:endParaRPr>
                    </a:p>
                  </a:txBody>
                  <a:tcPr anchor="ctr"/>
                </a:tc>
                <a:tc>
                  <a:txBody>
                    <a:bodyPr/>
                    <a:lstStyle/>
                    <a:p>
                      <a:pPr algn="ctr"/>
                      <a:r>
                        <a:rPr kumimoji="1" lang="ja-JP" altLang="en-US" sz="1200" b="0" dirty="0" smtClean="0">
                          <a:latin typeface="BIZ UDPゴシック"/>
                          <a:ea typeface="BIZ UDPゴシック"/>
                        </a:rPr>
                        <a:t>予定件数</a:t>
                      </a:r>
                      <a:endParaRPr kumimoji="1" lang="en-US" altLang="ja-JP" sz="1200" b="0" dirty="0" smtClean="0">
                        <a:latin typeface="BIZ UDPゴシック"/>
                        <a:ea typeface="BIZ UDPゴシック"/>
                      </a:endParaRPr>
                    </a:p>
                  </a:txBody>
                  <a:tcPr anchor="ctr"/>
                </a:tc>
                <a:extLst>
                  <a:ext uri="{0D108BD9-81ED-4DB2-BD59-A6C34878D82A}"/>
                </a:extLst>
              </a:tr>
              <a:tr h="412838">
                <a:tc>
                  <a:txBody>
                    <a:bodyPr/>
                    <a:lstStyle/>
                    <a:p>
                      <a:pPr algn="ctr">
                        <a:spcAft>
                          <a:spcPts val="0"/>
                        </a:spcAft>
                      </a:pPr>
                      <a:r>
                        <a:rPr lang="ja-JP" altLang="en-US" sz="1200" b="1" kern="100" dirty="0" smtClean="0">
                          <a:effectLst/>
                          <a:latin typeface="BIZ UDPゴシック"/>
                          <a:ea typeface="BIZ UDPゴシック"/>
                          <a:cs typeface="Times New Roman" panose="02020603050405020304" pitchFamily="18" charset="0"/>
                        </a:rPr>
                        <a:t>太陽光発電設備</a:t>
                      </a:r>
                      <a:endParaRPr lang="ja-JP" sz="1200" b="1" kern="100" dirty="0">
                        <a:effectLst/>
                        <a:latin typeface="BIZ UDPゴシック"/>
                        <a:ea typeface="BIZ UDPゴシック"/>
                        <a:cs typeface="Times New Roman" panose="02020603050405020304" pitchFamily="18" charset="0"/>
                      </a:endParaRPr>
                    </a:p>
                  </a:txBody>
                  <a:tcPr marL="68580" marR="68580" marT="0" marB="0" anchor="ctr"/>
                </a:tc>
                <a:tc>
                  <a:txBody>
                    <a:bodyPr/>
                    <a:lstStyle/>
                    <a:p>
                      <a:pPr algn="ctr">
                        <a:spcAft>
                          <a:spcPts val="0"/>
                        </a:spcAft>
                      </a:pPr>
                      <a:r>
                        <a:rPr lang="ja-JP" altLang="en-US" sz="1200" b="1" kern="100" dirty="0" smtClean="0">
                          <a:solidFill>
                            <a:schemeClr val="tx1"/>
                          </a:solidFill>
                          <a:effectLst/>
                          <a:latin typeface="BIZ UDPゴシック"/>
                          <a:ea typeface="BIZ UDPゴシック"/>
                          <a:cs typeface="Times New Roman" panose="02020603050405020304" pitchFamily="18" charset="0"/>
                        </a:rPr>
                        <a:t>５万円/ｋＷ</a:t>
                      </a:r>
                      <a:endParaRPr lang="ja-JP" sz="1200" b="1" kern="100" dirty="0">
                        <a:solidFill>
                          <a:schemeClr val="tx1"/>
                        </a:solidFill>
                        <a:effectLst/>
                        <a:latin typeface="BIZ UDPゴシック"/>
                        <a:ea typeface="BIZ UDPゴシック"/>
                        <a:cs typeface="Times New Roman" panose="02020603050405020304" pitchFamily="18" charset="0"/>
                      </a:endParaRPr>
                    </a:p>
                  </a:txBody>
                  <a:tcPr marL="68580" marR="68580" marT="0" marB="0" anchor="ctr"/>
                </a:tc>
                <a:tc>
                  <a:txBody>
                    <a:bodyPr/>
                    <a:lstStyle/>
                    <a:p>
                      <a:pPr algn="ctr"/>
                      <a:r>
                        <a:rPr kumimoji="1" lang="en-US" altLang="ja-JP" sz="1200" b="1" dirty="0" smtClean="0">
                          <a:latin typeface="BIZ UDPゴシック"/>
                          <a:ea typeface="BIZ UDPゴシック"/>
                        </a:rPr>
                        <a:t>1,500</a:t>
                      </a:r>
                      <a:r>
                        <a:rPr kumimoji="1" lang="ja-JP" altLang="en-US" sz="1200" b="1" dirty="0" smtClean="0">
                          <a:latin typeface="BIZ UDPゴシック"/>
                          <a:ea typeface="BIZ UDPゴシック"/>
                        </a:rPr>
                        <a:t>万円</a:t>
                      </a:r>
                      <a:endParaRPr kumimoji="1" lang="ja-JP" altLang="en-US" sz="1200" b="1" dirty="0">
                        <a:latin typeface="BIZ UDPゴシック"/>
                        <a:ea typeface="BIZ UDPゴシック"/>
                      </a:endParaRPr>
                    </a:p>
                  </a:txBody>
                  <a:tcPr anchor="ctr"/>
                </a:tc>
                <a:tc>
                  <a:txBody>
                    <a:bodyPr/>
                    <a:lstStyle/>
                    <a:p>
                      <a:pPr algn="ctr"/>
                      <a:r>
                        <a:rPr kumimoji="1" lang="ja-JP" altLang="en-US" sz="1200" b="1" dirty="0" smtClean="0">
                          <a:latin typeface="BIZ UDPゴシック"/>
                          <a:ea typeface="BIZ UDPゴシック"/>
                        </a:rPr>
                        <a:t>1件程度</a:t>
                      </a:r>
                      <a:endParaRPr kumimoji="1" lang="ja-JP" altLang="en-US" sz="1200" b="1" dirty="0">
                        <a:latin typeface="BIZ UDPゴシック"/>
                        <a:ea typeface="BIZ UDPゴシック"/>
                      </a:endParaRPr>
                    </a:p>
                  </a:txBody>
                  <a:tcPr anchor="ctr">
                    <a:solidFill>
                      <a:schemeClr val="accent1">
                        <a:lumMod val="40000"/>
                        <a:lumOff val="60000"/>
                      </a:schemeClr>
                    </a:solidFill>
                  </a:tcPr>
                </a:tc>
                <a:extLst>
                  <a:ext uri="{0D108BD9-81ED-4DB2-BD59-A6C34878D82A}"/>
                </a:extLst>
              </a:tr>
            </a:tbl>
          </a:graphicData>
        </a:graphic>
      </p:graphicFrame>
      <p:cxnSp>
        <p:nvCxnSpPr>
          <p:cNvPr id="1121" name="直線コネクタ 8"/>
          <p:cNvCxnSpPr/>
          <p:nvPr/>
        </p:nvCxnSpPr>
        <p:spPr>
          <a:xfrm>
            <a:off x="1421829" y="9223710"/>
            <a:ext cx="4951933"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1122" name="正方形/長方形 45"/>
          <p:cNvSpPr/>
          <p:nvPr/>
        </p:nvSpPr>
        <p:spPr>
          <a:xfrm>
            <a:off x="1414209" y="9259196"/>
            <a:ext cx="5038770" cy="389675"/>
          </a:xfrm>
          <a:prstGeom prst="rect">
            <a:avLst/>
          </a:prstGeom>
        </p:spPr>
        <p:txBody>
          <a:bodyPr wrap="square">
            <a:spAutoFit/>
          </a:bodyPr>
          <a:lstStyle/>
          <a:p>
            <a:pPr defTabSz="633011"/>
            <a:r>
              <a:rPr lang="ja-JP" altLang="en-US" sz="969" dirty="0">
                <a:solidFill>
                  <a:prstClr val="black"/>
                </a:solidFill>
                <a:latin typeface="BIZ UDPゴシック"/>
                <a:ea typeface="BIZ UDPゴシック"/>
              </a:rPr>
              <a:t>本補助事業は、環境省 地域脱炭素移行・再エネ</a:t>
            </a:r>
            <a:r>
              <a:rPr lang="ja-JP" altLang="en-US" sz="969" dirty="0" smtClean="0">
                <a:solidFill>
                  <a:prstClr val="black"/>
                </a:solidFill>
                <a:latin typeface="BIZ UDPゴシック"/>
                <a:ea typeface="BIZ UDPゴシック"/>
              </a:rPr>
              <a:t>推進交付金</a:t>
            </a:r>
            <a:r>
              <a:rPr lang="ja-JP" altLang="en-US" sz="969" dirty="0">
                <a:solidFill>
                  <a:prstClr val="black"/>
                </a:solidFill>
                <a:latin typeface="BIZ UDPゴシック"/>
                <a:ea typeface="BIZ UDPゴシック"/>
              </a:rPr>
              <a:t>（重点対策加速化事業）を活用し実施するものです。</a:t>
            </a:r>
            <a:endParaRPr lang="en-US" altLang="ja-JP" sz="969" dirty="0">
              <a:solidFill>
                <a:prstClr val="black"/>
              </a:solidFill>
              <a:latin typeface="BIZ UDPゴシック"/>
              <a:ea typeface="BIZ UDPゴシック"/>
            </a:endParaRPr>
          </a:p>
        </p:txBody>
      </p:sp>
      <p:pic>
        <p:nvPicPr>
          <p:cNvPr id="1123" name="図 42"/>
          <p:cNvPicPr>
            <a:picLocks noChangeAspect="1"/>
          </p:cNvPicPr>
          <p:nvPr/>
        </p:nvPicPr>
        <p:blipFill>
          <a:blip r:embed="rId1"/>
          <a:stretch>
            <a:fillRect/>
          </a:stretch>
        </p:blipFill>
        <p:spPr>
          <a:xfrm>
            <a:off x="668365" y="9049934"/>
            <a:ext cx="739451" cy="700219"/>
          </a:xfrm>
          <a:prstGeom prst="rect">
            <a:avLst/>
          </a:prstGeom>
        </p:spPr>
      </p:pic>
      <p:pic>
        <p:nvPicPr>
          <p:cNvPr id="1124" name="図 1"/>
          <p:cNvPicPr>
            <a:picLocks noChangeAspect="1"/>
          </p:cNvPicPr>
          <p:nvPr/>
        </p:nvPicPr>
        <p:blipFill>
          <a:blip r:embed="rId2"/>
          <a:stretch>
            <a:fillRect/>
          </a:stretch>
        </p:blipFill>
        <p:spPr>
          <a:xfrm>
            <a:off x="5631446" y="8525471"/>
            <a:ext cx="655053" cy="655053"/>
          </a:xfrm>
          <a:prstGeom prst="rect">
            <a:avLst/>
          </a:prstGeom>
        </p:spPr>
      </p:pic>
    </p:spTree>
    <p:extLst>
      <p:ext uri="{BB962C8B-B14F-4D97-AF65-F5344CB8AC3E}">
        <p14:creationId xmlns:p14="http://schemas.microsoft.com/office/powerpoint/2010/main" val="3115854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vt="http://schemas.openxmlformats.org/officeDocument/2006/docPropsVTypes" xmlns="http://schemas.openxmlformats.org/officeDocument/2006/extended-properties">
  <Template>Office Theme</Template>
  <TotalTime>5447</TotalTime>
  <Words>177</Words>
  <Application>JUST Focus</Application>
  <Paragraphs>39</Paragraph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BIZ UDPゴシック</vt:lpstr>
      <vt:lpstr>ＭＳ Ｐゴシック</vt:lpstr>
      <vt:lpstr>游ゴシック</vt:lpstr>
      <vt:lpstr>Arial</vt:lpstr>
      <vt:lpstr>Calibri</vt:lpstr>
      <vt:lpstr>Calibri Light</vt:lpstr>
      <vt:lpstr>Times New Roman</vt:lpstr>
      <vt:lpstr>Office テーマ</vt:lpstr>
      <vt:lpstr>ＰＰＡによる事業所向け自家消費型太陽光発電設備導入事業補助金</vt:lpstr>
    </vt:vector>
  </TitlesOfParts>
  <LinksUpToDate>false</LinksUpToDate>
  <SharedDoc>false</SharedDoc>
  <HyperlinksChanged>false</HyperlinksChanged>
  <AppVersion>5.0.4</AppVersion>
  <PresentationFormat>ユーザー設定</PresentationFormat>
  <Slides>1</Slides>
  <Notes>0</Notes>
  <HiddenSlides>0</HiddenSlides>
  <MMClips>0</MMClips>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緑のカーテン育て方講習会</dc:title>
  <dc:creator>梶川　慶子</dc:creator>
  <cp:lastModifiedBy>赤星　朱由</cp:lastModifiedBy>
  <cp:lastPrinted>2025-04-11T01:02:19Z</cp:lastPrinted>
  <dcterms:created xsi:type="dcterms:W3CDTF">2021-04-15T01:21:54Z</dcterms:created>
  <dcterms:modified xsi:type="dcterms:W3CDTF">2026-08-03T06:42:07Z</dcterms:modified>
  <cp:revision>234</cp:revision>
</cp:coreProperties>
</file>

<file path=docProps/custom.xml><?xml version="1.0" encoding="utf-8"?>
<Properties xmlns:vt="http://schemas.openxmlformats.org/officeDocument/2006/docPropsVTypes" xmlns="http://schemas.openxmlformats.org/officeDocument/2006/custom-properties"/>
</file>