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6858000" cy="9906000" type="A4"/>
  <p:notesSz cx="6807200" cy="9939338"/>
  <p:defaultTextStyle>
    <a:defPPr>
      <a:defRPr lang="ja-JP"/>
    </a:defPPr>
    <a:lvl1pPr marL="0" algn="l" defTabSz="914360" rtl="0" eaLnBrk="1" latinLnBrk="0" hangingPunct="1">
      <a:defRPr kumimoji="1" sz="1801" kern="1200">
        <a:solidFill>
          <a:schemeClr val="tx1"/>
        </a:solidFill>
        <a:latin typeface="+mn-lt"/>
        <a:ea typeface="+mn-ea"/>
        <a:cs typeface="+mn-cs"/>
      </a:defRPr>
    </a:lvl1pPr>
    <a:lvl2pPr marL="457180" algn="l" defTabSz="914360" rtl="0" eaLnBrk="1" latinLnBrk="0" hangingPunct="1">
      <a:defRPr kumimoji="1" sz="1801" kern="1200">
        <a:solidFill>
          <a:schemeClr val="tx1"/>
        </a:solidFill>
        <a:latin typeface="+mn-lt"/>
        <a:ea typeface="+mn-ea"/>
        <a:cs typeface="+mn-cs"/>
      </a:defRPr>
    </a:lvl2pPr>
    <a:lvl3pPr marL="914360" algn="l" defTabSz="914360" rtl="0" eaLnBrk="1" latinLnBrk="0" hangingPunct="1">
      <a:defRPr kumimoji="1" sz="1801" kern="1200">
        <a:solidFill>
          <a:schemeClr val="tx1"/>
        </a:solidFill>
        <a:latin typeface="+mn-lt"/>
        <a:ea typeface="+mn-ea"/>
        <a:cs typeface="+mn-cs"/>
      </a:defRPr>
    </a:lvl3pPr>
    <a:lvl4pPr marL="1371540" algn="l" defTabSz="914360" rtl="0" eaLnBrk="1" latinLnBrk="0" hangingPunct="1">
      <a:defRPr kumimoji="1" sz="1801" kern="1200">
        <a:solidFill>
          <a:schemeClr val="tx1"/>
        </a:solidFill>
        <a:latin typeface="+mn-lt"/>
        <a:ea typeface="+mn-ea"/>
        <a:cs typeface="+mn-cs"/>
      </a:defRPr>
    </a:lvl4pPr>
    <a:lvl5pPr marL="1828720" algn="l" defTabSz="914360" rtl="0" eaLnBrk="1" latinLnBrk="0" hangingPunct="1">
      <a:defRPr kumimoji="1" sz="1801" kern="1200">
        <a:solidFill>
          <a:schemeClr val="tx1"/>
        </a:solidFill>
        <a:latin typeface="+mn-lt"/>
        <a:ea typeface="+mn-ea"/>
        <a:cs typeface="+mn-cs"/>
      </a:defRPr>
    </a:lvl5pPr>
    <a:lvl6pPr marL="2285900" algn="l" defTabSz="914360" rtl="0" eaLnBrk="1" latinLnBrk="0" hangingPunct="1">
      <a:defRPr kumimoji="1" sz="1801" kern="1200">
        <a:solidFill>
          <a:schemeClr val="tx1"/>
        </a:solidFill>
        <a:latin typeface="+mn-lt"/>
        <a:ea typeface="+mn-ea"/>
        <a:cs typeface="+mn-cs"/>
      </a:defRPr>
    </a:lvl6pPr>
    <a:lvl7pPr marL="2743080" algn="l" defTabSz="914360" rtl="0" eaLnBrk="1" latinLnBrk="0" hangingPunct="1">
      <a:defRPr kumimoji="1" sz="1801" kern="1200">
        <a:solidFill>
          <a:schemeClr val="tx1"/>
        </a:solidFill>
        <a:latin typeface="+mn-lt"/>
        <a:ea typeface="+mn-ea"/>
        <a:cs typeface="+mn-cs"/>
      </a:defRPr>
    </a:lvl7pPr>
    <a:lvl8pPr marL="3200260" algn="l" defTabSz="914360" rtl="0" eaLnBrk="1" latinLnBrk="0" hangingPunct="1">
      <a:defRPr kumimoji="1" sz="1801" kern="1200">
        <a:solidFill>
          <a:schemeClr val="tx1"/>
        </a:solidFill>
        <a:latin typeface="+mn-lt"/>
        <a:ea typeface="+mn-ea"/>
        <a:cs typeface="+mn-cs"/>
      </a:defRPr>
    </a:lvl8pPr>
    <a:lvl9pPr marL="3657440" algn="l" defTabSz="914360" rtl="0" eaLnBrk="1" latinLnBrk="0" hangingPunct="1">
      <a:defRPr kumimoji="1"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C36B"/>
    <a:srgbClr val="269A26"/>
    <a:srgbClr val="1CA01C"/>
    <a:srgbClr val="259325"/>
    <a:srgbClr val="2FBB2F"/>
    <a:srgbClr val="006600"/>
    <a:srgbClr val="FF66CC"/>
    <a:srgbClr val="2BAB2B"/>
    <a:srgbClr val="00CC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4"/>
    <p:restoredTop sz="94704" autoAdjust="0"/>
  </p:normalViewPr>
  <p:slideViewPr>
    <p:cSldViewPr snapToGrid="0">
      <p:cViewPr>
        <p:scale>
          <a:sx n="150" d="100"/>
          <a:sy n="150" d="100"/>
        </p:scale>
        <p:origin x="5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2" y="2"/>
            <a:ext cx="2949575" cy="498475"/>
          </a:xfrm>
          <a:prstGeom prst="rect">
            <a:avLst/>
          </a:prstGeom>
        </p:spPr>
        <p:txBody>
          <a:bodyPr vert="horz" lIns="91420" tIns="45710" rIns="91420" bIns="4571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6040" y="2"/>
            <a:ext cx="2949575" cy="498475"/>
          </a:xfrm>
          <a:prstGeom prst="rect">
            <a:avLst/>
          </a:prstGeom>
        </p:spPr>
        <p:txBody>
          <a:bodyPr vert="horz" lIns="91420" tIns="45710" rIns="91420" bIns="45710" rtlCol="0"/>
          <a:lstStyle>
            <a:lvl1pPr algn="r">
              <a:defRPr sz="1200"/>
            </a:lvl1pPr>
          </a:lstStyle>
          <a:p>
            <a:fld id="{E88B361F-723A-473C-BC7A-2ABA0F51636A}" type="datetimeFigureOut">
              <a:rPr kumimoji="1" lang="ja-JP" altLang="en-US" smtClean="0"/>
              <a:t>2025/5/7</a:t>
            </a:fld>
            <a:endParaRPr kumimoji="1" lang="ja-JP" altLang="en-US"/>
          </a:p>
        </p:txBody>
      </p:sp>
      <p:sp>
        <p:nvSpPr>
          <p:cNvPr id="1102"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0" tIns="45710" rIns="91420" bIns="45710" rtlCol="0" anchor="ctr"/>
          <a:lstStyle/>
          <a:p>
            <a:endParaRPr lang="ja-JP" altLang="en-US"/>
          </a:p>
        </p:txBody>
      </p:sp>
      <p:sp>
        <p:nvSpPr>
          <p:cNvPr id="1103" name="ノート プレースホルダー 4"/>
          <p:cNvSpPr>
            <a:spLocks noGrp="1"/>
          </p:cNvSpPr>
          <p:nvPr>
            <p:ph type="body" sz="quarter" idx="3"/>
          </p:nvPr>
        </p:nvSpPr>
        <p:spPr>
          <a:xfrm>
            <a:off x="681038" y="4783140"/>
            <a:ext cx="5445125" cy="3913187"/>
          </a:xfrm>
          <a:prstGeom prst="rect">
            <a:avLst/>
          </a:prstGeom>
        </p:spPr>
        <p:txBody>
          <a:bodyPr vert="horz" lIns="91420" tIns="45710" rIns="91420"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2" y="9440865"/>
            <a:ext cx="2949575" cy="498475"/>
          </a:xfrm>
          <a:prstGeom prst="rect">
            <a:avLst/>
          </a:prstGeom>
        </p:spPr>
        <p:txBody>
          <a:bodyPr vert="horz" lIns="91420" tIns="45710" rIns="91420" bIns="4571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6040" y="9440865"/>
            <a:ext cx="2949575" cy="498475"/>
          </a:xfrm>
          <a:prstGeom prst="rect">
            <a:avLst/>
          </a:prstGeom>
        </p:spPr>
        <p:txBody>
          <a:bodyPr vert="horz" lIns="91420" tIns="45710" rIns="91420" bIns="45710" rtlCol="0" anchor="b"/>
          <a:lstStyle>
            <a:lvl1pPr algn="r">
              <a:defRPr sz="1200"/>
            </a:lvl1pPr>
          </a:lstStyle>
          <a:p>
            <a:fld id="{57ECB238-1EBA-4DB9-BA91-52602E9C7A74}" type="slidenum">
              <a:rPr kumimoji="1" lang="ja-JP" altLang="en-US" smtClean="0"/>
              <a:t>‹#›</a:t>
            </a:fld>
            <a:endParaRPr kumimoji="1" lang="ja-JP" altLang="en-US"/>
          </a:p>
        </p:txBody>
      </p:sp>
    </p:spTree>
    <p:extLst>
      <p:ext uri="{BB962C8B-B14F-4D97-AF65-F5344CB8AC3E}">
        <p14:creationId xmlns:p14="http://schemas.microsoft.com/office/powerpoint/2010/main" val="2621592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417717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48704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89935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24235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91633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005768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41796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57963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486181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61743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F6B5C45F-AFD9-4D3E-93B0-0DCA5F8C1840}" type="datetimeFigureOut">
              <a:rPr kumimoji="1" lang="ja-JP" altLang="en-US" smtClean="0"/>
              <a:t>2025/5/7</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77820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B5C45F-AFD9-4D3E-93B0-0DCA5F8C1840}" type="datetimeFigureOut">
              <a:rPr kumimoji="1" lang="ja-JP" altLang="en-US" smtClean="0"/>
              <a:t>2025/5/7</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684111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正方形/長方形 26"/>
          <p:cNvSpPr/>
          <p:nvPr/>
        </p:nvSpPr>
        <p:spPr>
          <a:xfrm>
            <a:off x="413252" y="2695822"/>
            <a:ext cx="5979927" cy="723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800">
              <a:latin typeface="BIZ UDPゴシック"/>
              <a:ea typeface="BIZ UDPゴシック"/>
            </a:endParaRPr>
          </a:p>
        </p:txBody>
      </p:sp>
      <p:sp>
        <p:nvSpPr>
          <p:cNvPr id="1112" name="正方形/長方形 2"/>
          <p:cNvSpPr/>
          <p:nvPr/>
        </p:nvSpPr>
        <p:spPr>
          <a:xfrm>
            <a:off x="425784" y="514264"/>
            <a:ext cx="2079291"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a:ea typeface="BIZ UDPゴシック"/>
            </a:endParaRPr>
          </a:p>
        </p:txBody>
      </p:sp>
      <p:sp>
        <p:nvSpPr>
          <p:cNvPr id="1113" name="正方形/長方形 13"/>
          <p:cNvSpPr/>
          <p:nvPr/>
        </p:nvSpPr>
        <p:spPr>
          <a:xfrm>
            <a:off x="1538901" y="8616347"/>
            <a:ext cx="2086135" cy="573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BIZ UDPゴシック"/>
                <a:ea typeface="BIZ UDPゴシック"/>
              </a:rPr>
              <a:t>＜</a:t>
            </a:r>
            <a:r>
              <a:rPr lang="ja-JP" altLang="en-US" sz="1200" b="1" dirty="0">
                <a:solidFill>
                  <a:schemeClr val="tx1"/>
                </a:solidFill>
                <a:latin typeface="BIZ UDPゴシック"/>
                <a:ea typeface="BIZ UDPゴシック"/>
              </a:rPr>
              <a:t>お問合せ先＞</a:t>
            </a:r>
            <a:endParaRPr lang="en-US" altLang="ja-JP" sz="1200" b="1" dirty="0">
              <a:solidFill>
                <a:schemeClr val="tx1"/>
              </a:solidFill>
              <a:latin typeface="BIZ UDPゴシック"/>
              <a:ea typeface="BIZ UDPゴシック"/>
            </a:endParaRPr>
          </a:p>
          <a:p>
            <a:pPr algn="ctr"/>
            <a:r>
              <a:rPr lang="ja-JP" altLang="en-US" sz="1200" dirty="0" smtClean="0">
                <a:solidFill>
                  <a:schemeClr val="tx1"/>
                </a:solidFill>
                <a:latin typeface="BIZ UDPゴシック"/>
                <a:ea typeface="BIZ UDPゴシック"/>
              </a:rPr>
              <a:t>富山市</a:t>
            </a:r>
            <a:r>
              <a:rPr lang="ja-JP" altLang="en-US" sz="1200" dirty="0">
                <a:solidFill>
                  <a:schemeClr val="tx1"/>
                </a:solidFill>
                <a:latin typeface="BIZ UDPゴシック"/>
                <a:ea typeface="BIZ UDPゴシック"/>
              </a:rPr>
              <a:t>環境部環境</a:t>
            </a:r>
            <a:r>
              <a:rPr lang="ja-JP" altLang="en-US" sz="1200" dirty="0" smtClean="0">
                <a:solidFill>
                  <a:schemeClr val="tx1"/>
                </a:solidFill>
                <a:latin typeface="BIZ UDPゴシック"/>
                <a:ea typeface="BIZ UDPゴシック"/>
              </a:rPr>
              <a:t>政策課　　</a:t>
            </a:r>
            <a:endParaRPr lang="en-US" altLang="ja-JP" sz="1200" dirty="0">
              <a:solidFill>
                <a:schemeClr val="tx1"/>
              </a:solidFill>
              <a:latin typeface="BIZ UDPゴシック"/>
              <a:ea typeface="BIZ UDPゴシック"/>
            </a:endParaRPr>
          </a:p>
          <a:p>
            <a:pPr algn="ctr"/>
            <a:r>
              <a:rPr lang="ja-JP" altLang="en-US" sz="1200" dirty="0" smtClean="0">
                <a:solidFill>
                  <a:schemeClr val="tx1"/>
                </a:solidFill>
                <a:latin typeface="BIZ UDPゴシック"/>
                <a:ea typeface="BIZ UDPゴシック"/>
              </a:rPr>
              <a:t>ＴＥＬ：</a:t>
            </a:r>
            <a:r>
              <a:rPr lang="en-US" altLang="ja-JP" sz="1200" dirty="0" smtClean="0">
                <a:solidFill>
                  <a:schemeClr val="tx1"/>
                </a:solidFill>
                <a:latin typeface="BIZ UDPゴシック"/>
                <a:ea typeface="BIZ UDPゴシック"/>
              </a:rPr>
              <a:t>076‐443-2053</a:t>
            </a:r>
            <a:r>
              <a:rPr lang="ja-JP" altLang="en-US" sz="1200" dirty="0" smtClean="0">
                <a:solidFill>
                  <a:schemeClr val="tx1"/>
                </a:solidFill>
                <a:latin typeface="BIZ UDPゴシック"/>
                <a:ea typeface="BIZ UDPゴシック"/>
              </a:rPr>
              <a:t>　</a:t>
            </a:r>
          </a:p>
        </p:txBody>
      </p:sp>
      <p:sp>
        <p:nvSpPr>
          <p:cNvPr id="1115" name="タイトル 1"/>
          <p:cNvSpPr>
            <a:spLocks noGrp="1"/>
          </p:cNvSpPr>
          <p:nvPr>
            <p:ph type="ctrTitle"/>
          </p:nvPr>
        </p:nvSpPr>
        <p:spPr>
          <a:xfrm>
            <a:off x="336913" y="585605"/>
            <a:ext cx="6343147" cy="773022"/>
          </a:xfrm>
          <a:noFill/>
          <a:ln>
            <a:noFill/>
          </a:ln>
        </p:spPr>
        <p:txBody>
          <a:bodyPr>
            <a:noAutofit/>
          </a:bodyPr>
          <a:lstStyle/>
          <a:p>
            <a:pPr algn="l">
              <a:lnSpc>
                <a:spcPct val="100000"/>
              </a:lnSpc>
            </a:pPr>
            <a:r>
              <a:rPr lang="ja-JP" altLang="en-US" sz="2100" b="1" u="sng" dirty="0">
                <a:latin typeface="BIZ UDPゴシック"/>
                <a:ea typeface="BIZ UDPゴシック"/>
              </a:rPr>
              <a:t>ＰＰＡによる事業所向け自家消費型太陽光発電設備導入事業補助金</a:t>
            </a:r>
          </a:p>
        </p:txBody>
      </p:sp>
      <p:sp>
        <p:nvSpPr>
          <p:cNvPr id="1116" name="テキスト ボックス 30"/>
          <p:cNvSpPr txBox="1"/>
          <p:nvPr/>
        </p:nvSpPr>
        <p:spPr>
          <a:xfrm>
            <a:off x="377031" y="1419946"/>
            <a:ext cx="6177903" cy="738664"/>
          </a:xfrm>
          <a:prstGeom prst="rect">
            <a:avLst/>
          </a:prstGeom>
          <a:noFill/>
        </p:spPr>
        <p:txBody>
          <a:bodyPr wrap="square" rtlCol="0">
            <a:spAutoFit/>
          </a:bodyPr>
          <a:lstStyle/>
          <a:p>
            <a:r>
              <a:rPr kumimoji="1" lang="ja-JP" altLang="en-US" sz="1400" dirty="0" smtClean="0">
                <a:latin typeface="BIZ UDPゴシック"/>
                <a:ea typeface="BIZ UDPゴシック"/>
              </a:rPr>
              <a:t>　富山市では</a:t>
            </a:r>
            <a:r>
              <a:rPr lang="ja-JP" altLang="en-US" sz="1400" dirty="0" smtClean="0">
                <a:latin typeface="BIZ UDPゴシック"/>
                <a:ea typeface="BIZ UDPゴシック"/>
              </a:rPr>
              <a:t>、自家消費を目的として、自らの事業所に</a:t>
            </a:r>
            <a:r>
              <a:rPr lang="en-US" altLang="ja-JP" sz="1400" dirty="0" smtClean="0">
                <a:latin typeface="BIZ UDPゴシック"/>
                <a:ea typeface="BIZ UDPゴシック"/>
              </a:rPr>
              <a:t>PPA</a:t>
            </a:r>
            <a:r>
              <a:rPr lang="ja-JP" altLang="en-US" sz="1400" dirty="0" smtClean="0">
                <a:latin typeface="BIZ UDPゴシック"/>
                <a:ea typeface="BIZ UDPゴシック"/>
              </a:rPr>
              <a:t>方式により太陽光発電設備を設置する事業者に、設置工事費用の一部を補助します。（補助は</a:t>
            </a:r>
            <a:r>
              <a:rPr lang="en-US" altLang="ja-JP" sz="1400" dirty="0" smtClean="0">
                <a:latin typeface="BIZ UDPゴシック"/>
                <a:ea typeface="BIZ UDPゴシック"/>
              </a:rPr>
              <a:t>PPA</a:t>
            </a:r>
            <a:r>
              <a:rPr lang="ja-JP" altLang="en-US" sz="1400" dirty="0" smtClean="0">
                <a:latin typeface="BIZ UDPゴシック"/>
                <a:ea typeface="BIZ UDPゴシック"/>
              </a:rPr>
              <a:t>事業者に対して実施しますが、各事業所に還元されます。）</a:t>
            </a:r>
            <a:endParaRPr kumimoji="1" lang="ja-JP" altLang="en-US" sz="1400" dirty="0">
              <a:latin typeface="BIZ UDPゴシック"/>
              <a:ea typeface="BIZ UDPゴシック"/>
            </a:endParaRPr>
          </a:p>
        </p:txBody>
      </p:sp>
      <p:sp>
        <p:nvSpPr>
          <p:cNvPr id="1120" name="正方形/長方形 3"/>
          <p:cNvSpPr/>
          <p:nvPr/>
        </p:nvSpPr>
        <p:spPr>
          <a:xfrm>
            <a:off x="144532" y="190505"/>
            <a:ext cx="2608193" cy="338554"/>
          </a:xfrm>
          <a:prstGeom prst="rect">
            <a:avLst/>
          </a:prstGeom>
          <a:noFill/>
        </p:spPr>
        <p:txBody>
          <a:bodyPr wrap="square" anchor="ctr">
            <a:spAutoFit/>
          </a:bodyPr>
          <a:lstStyle/>
          <a:p>
            <a:pPr algn="ctr"/>
            <a:r>
              <a:rPr lang="ja-JP" altLang="en-US" sz="1600" b="1" dirty="0" smtClean="0">
                <a:solidFill>
                  <a:schemeClr val="tx1">
                    <a:lumMod val="50000"/>
                    <a:lumOff val="50000"/>
                  </a:schemeClr>
                </a:solidFill>
                <a:latin typeface="BIZ UDPゴシック"/>
                <a:ea typeface="BIZ UDPゴシック"/>
              </a:rPr>
              <a:t>令和</a:t>
            </a:r>
            <a:r>
              <a:rPr lang="ja-JP" altLang="en-US" sz="1600" b="1" dirty="0">
                <a:solidFill>
                  <a:schemeClr val="tx1">
                    <a:lumMod val="50000"/>
                    <a:lumOff val="50000"/>
                  </a:schemeClr>
                </a:solidFill>
                <a:latin typeface="BIZ UDPゴシック"/>
                <a:ea typeface="BIZ UDPゴシック"/>
              </a:rPr>
              <a:t>７年度</a:t>
            </a:r>
            <a:r>
              <a:rPr lang="ja-JP" altLang="en-US" sz="1600" b="1">
                <a:solidFill>
                  <a:schemeClr val="tx1">
                    <a:lumMod val="50000"/>
                    <a:lumOff val="50000"/>
                  </a:schemeClr>
                </a:solidFill>
                <a:latin typeface="BIZ UDPゴシック"/>
                <a:ea typeface="BIZ UDPゴシック"/>
              </a:rPr>
              <a:t>　</a:t>
            </a:r>
            <a:r>
              <a:rPr lang="ja-JP" altLang="en-US" sz="1600" b="1" smtClean="0">
                <a:solidFill>
                  <a:schemeClr val="tx1">
                    <a:lumMod val="50000"/>
                    <a:lumOff val="50000"/>
                  </a:schemeClr>
                </a:solidFill>
                <a:latin typeface="BIZ UDPゴシック"/>
                <a:ea typeface="BIZ UDPゴシック"/>
              </a:rPr>
              <a:t>第２回</a:t>
            </a:r>
            <a:r>
              <a:rPr lang="ja-JP" altLang="en-US" sz="1600" b="1" dirty="0">
                <a:solidFill>
                  <a:schemeClr val="tx1">
                    <a:lumMod val="50000"/>
                    <a:lumOff val="50000"/>
                  </a:schemeClr>
                </a:solidFill>
                <a:latin typeface="BIZ UDPゴシック"/>
                <a:ea typeface="BIZ UDPゴシック"/>
              </a:rPr>
              <a:t>募集</a:t>
            </a:r>
          </a:p>
        </p:txBody>
      </p:sp>
      <p:sp>
        <p:nvSpPr>
          <p:cNvPr id="1122" name="正方形/長方形 24"/>
          <p:cNvSpPr/>
          <p:nvPr/>
        </p:nvSpPr>
        <p:spPr>
          <a:xfrm>
            <a:off x="282019" y="2324257"/>
            <a:ext cx="6111160" cy="368439"/>
          </a:xfrm>
          <a:prstGeom prst="rect">
            <a:avLst/>
          </a:prstGeom>
        </p:spPr>
        <p:txBody>
          <a:bodyPr wrap="square">
            <a:spAutoFit/>
          </a:bodyPr>
          <a:lstStyle/>
          <a:p>
            <a:pPr algn="ctr"/>
            <a:r>
              <a:rPr lang="ja-JP" altLang="en-US" sz="1400" b="1" dirty="0">
                <a:latin typeface="BIZ UDPゴシック"/>
                <a:ea typeface="BIZ UDPゴシック"/>
              </a:rPr>
              <a:t>　</a:t>
            </a:r>
            <a:r>
              <a:rPr lang="ja-JP" altLang="en-US" sz="1800" b="1" dirty="0" smtClean="0">
                <a:latin typeface="BIZ UDPゴシック"/>
                <a:ea typeface="BIZ UDPゴシック"/>
              </a:rPr>
              <a:t>募集期間</a:t>
            </a:r>
            <a:r>
              <a:rPr lang="ja-JP" altLang="en-US" sz="1400" b="1" dirty="0" smtClean="0">
                <a:latin typeface="BIZ UDPゴシック"/>
                <a:ea typeface="BIZ UDPゴシック"/>
              </a:rPr>
              <a:t>　令和７年</a:t>
            </a:r>
            <a:r>
              <a:rPr lang="ja-JP" altLang="en-US" sz="1800" b="1" dirty="0" smtClean="0">
                <a:latin typeface="BIZ UDPゴシック"/>
                <a:ea typeface="BIZ UDPゴシック"/>
              </a:rPr>
              <a:t>５月９日（金）～５月３０日(金)</a:t>
            </a:r>
          </a:p>
        </p:txBody>
      </p:sp>
      <p:sp>
        <p:nvSpPr>
          <p:cNvPr id="1123" name="正方形/長方形 31"/>
          <p:cNvSpPr/>
          <p:nvPr/>
        </p:nvSpPr>
        <p:spPr>
          <a:xfrm>
            <a:off x="398214" y="2266113"/>
            <a:ext cx="5979927" cy="723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sz="1800">
              <a:latin typeface="BIZ UDPゴシック"/>
              <a:ea typeface="BIZ UDPゴシック"/>
            </a:endParaRPr>
          </a:p>
        </p:txBody>
      </p:sp>
      <p:sp>
        <p:nvSpPr>
          <p:cNvPr id="1124" name="正方形/長方形 34"/>
          <p:cNvSpPr/>
          <p:nvPr/>
        </p:nvSpPr>
        <p:spPr>
          <a:xfrm>
            <a:off x="256419" y="4172888"/>
            <a:ext cx="6172955" cy="2708434"/>
          </a:xfrm>
          <a:prstGeom prst="rect">
            <a:avLst/>
          </a:prstGeom>
        </p:spPr>
        <p:txBody>
          <a:bodyPr wrap="square">
            <a:spAutoFit/>
          </a:bodyPr>
          <a:lstStyle/>
          <a:p>
            <a:pPr lvl="0"/>
            <a:r>
              <a:rPr lang="ja-JP" altLang="en-US" sz="1400" dirty="0">
                <a:latin typeface="BIZ UDPゴシック"/>
                <a:ea typeface="BIZ UDPゴシック"/>
              </a:rPr>
              <a:t>＜</a:t>
            </a:r>
            <a:r>
              <a:rPr lang="ja-JP" altLang="en-US" sz="1400" dirty="0" smtClean="0">
                <a:latin typeface="BIZ UDPゴシック"/>
                <a:ea typeface="BIZ UDPゴシック"/>
              </a:rPr>
              <a:t>補助対象者の主な要件＞</a:t>
            </a:r>
            <a:endParaRPr lang="en-US" altLang="ja-JP" sz="1400" dirty="0">
              <a:latin typeface="BIZ UDPゴシック"/>
              <a:ea typeface="BIZ UDPゴシック"/>
            </a:endParaRPr>
          </a:p>
          <a:p>
            <a:pPr lvl="0"/>
            <a:r>
              <a:rPr lang="ja-JP" altLang="en-US" sz="1200" dirty="0" smtClean="0">
                <a:solidFill>
                  <a:prstClr val="black"/>
                </a:solidFill>
                <a:latin typeface="BIZ UDPゴシック"/>
                <a:ea typeface="BIZ UDPゴシック"/>
              </a:rPr>
              <a:t>（</a:t>
            </a:r>
            <a:r>
              <a:rPr lang="ja-JP" altLang="en-US" sz="1200" dirty="0">
                <a:solidFill>
                  <a:prstClr val="black"/>
                </a:solidFill>
                <a:latin typeface="BIZ UDPゴシック"/>
                <a:ea typeface="BIZ UDPゴシック"/>
              </a:rPr>
              <a:t>需要家）</a:t>
            </a:r>
          </a:p>
          <a:p>
            <a:pPr lvl="0"/>
            <a:r>
              <a:rPr lang="ja-JP" altLang="en-US" sz="1200" dirty="0" smtClean="0">
                <a:solidFill>
                  <a:prstClr val="black"/>
                </a:solidFill>
                <a:latin typeface="BIZ UDPゴシック"/>
                <a:ea typeface="BIZ UDPゴシック"/>
              </a:rPr>
              <a:t>・富山市内の自らが事業を営む事業所に補助対象設備を設置する中小企業者等であること。</a:t>
            </a:r>
            <a:endParaRPr lang="en-US" altLang="ja-JP" sz="1200" dirty="0" smtClean="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・富山市</a:t>
            </a:r>
            <a:r>
              <a:rPr lang="ja-JP" altLang="en-US" sz="1200" dirty="0">
                <a:solidFill>
                  <a:prstClr val="black"/>
                </a:solidFill>
                <a:latin typeface="BIZ UDPゴシック"/>
                <a:ea typeface="BIZ UDPゴシック"/>
              </a:rPr>
              <a:t>が行う「チームとやまし」に</a:t>
            </a:r>
            <a:r>
              <a:rPr lang="ja-JP" altLang="en-US" sz="1200" dirty="0" smtClean="0">
                <a:solidFill>
                  <a:prstClr val="black"/>
                </a:solidFill>
                <a:latin typeface="BIZ UDPゴシック"/>
                <a:ea typeface="BIZ UDPゴシック"/>
              </a:rPr>
              <a:t>登録すること。</a:t>
            </a:r>
            <a:r>
              <a:rPr lang="ja-JP" altLang="en-US" sz="1200" dirty="0">
                <a:solidFill>
                  <a:prstClr val="black"/>
                </a:solidFill>
                <a:latin typeface="BIZ UDPゴシック"/>
                <a:ea typeface="BIZ UDPゴシック"/>
              </a:rPr>
              <a:t>　</a:t>
            </a:r>
            <a:endParaRPr lang="en-US" altLang="ja-JP" sz="1200" dirty="0" smtClean="0">
              <a:solidFill>
                <a:prstClr val="black"/>
              </a:solidFill>
              <a:latin typeface="BIZ UDPゴシック"/>
              <a:ea typeface="BIZ UDPゴシック"/>
            </a:endParaRPr>
          </a:p>
          <a:p>
            <a:r>
              <a:rPr lang="ja-JP" altLang="en-US" sz="1200" dirty="0">
                <a:solidFill>
                  <a:prstClr val="black"/>
                </a:solidFill>
                <a:latin typeface="BIZ UDPゴシック"/>
                <a:ea typeface="BIZ UDPゴシック"/>
              </a:rPr>
              <a:t>・発電した電気のうち５０％以上の電気を自ら消費するものであること</a:t>
            </a:r>
            <a:r>
              <a:rPr lang="ja-JP" altLang="en-US" sz="1200" dirty="0" smtClean="0">
                <a:solidFill>
                  <a:prstClr val="black"/>
                </a:solidFill>
                <a:latin typeface="BIZ UDPゴシック"/>
                <a:ea typeface="BIZ UDPゴシック"/>
              </a:rPr>
              <a:t>。</a:t>
            </a:r>
            <a:endParaRPr lang="en-US" altLang="ja-JP" sz="1200" dirty="0" smtClean="0">
              <a:solidFill>
                <a:prstClr val="black"/>
              </a:solidFill>
              <a:latin typeface="BIZ UDPゴシック"/>
              <a:ea typeface="BIZ UDPゴシック"/>
            </a:endParaRPr>
          </a:p>
          <a:p>
            <a:r>
              <a:rPr lang="ja-JP" altLang="en-US" sz="1200" dirty="0" smtClean="0">
                <a:solidFill>
                  <a:prstClr val="black"/>
                </a:solidFill>
                <a:latin typeface="BIZ UDPゴシック"/>
                <a:ea typeface="BIZ UDPゴシック"/>
              </a:rPr>
              <a:t>・同年度中にすでに本補助金の交付を受けていないこと。</a:t>
            </a:r>
            <a:endParaRPr lang="en-US" altLang="ja-JP" sz="1200" dirty="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a:t>
            </a:r>
            <a:r>
              <a:rPr lang="en-US" altLang="ja-JP" sz="1200" dirty="0" smtClean="0">
                <a:solidFill>
                  <a:prstClr val="black"/>
                </a:solidFill>
                <a:latin typeface="BIZ UDPゴシック"/>
                <a:ea typeface="BIZ UDPゴシック"/>
              </a:rPr>
              <a:t>PPA</a:t>
            </a:r>
            <a:r>
              <a:rPr lang="ja-JP" altLang="en-US" sz="1200" dirty="0" smtClean="0">
                <a:solidFill>
                  <a:prstClr val="black"/>
                </a:solidFill>
                <a:latin typeface="BIZ UDPゴシック"/>
                <a:ea typeface="BIZ UDPゴシック"/>
              </a:rPr>
              <a:t>事業者・需要家共通）</a:t>
            </a:r>
            <a:endParaRPr lang="en-US" altLang="ja-JP" sz="1200" dirty="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・富山市税を滞納していないこと。</a:t>
            </a:r>
            <a:endParaRPr lang="en-US" altLang="ja-JP" sz="1200" dirty="0">
              <a:solidFill>
                <a:prstClr val="black"/>
              </a:solidFill>
              <a:latin typeface="BIZ UDPゴシック"/>
              <a:ea typeface="BIZ UDPゴシック"/>
            </a:endParaRPr>
          </a:p>
          <a:p>
            <a:pPr lvl="0"/>
            <a:r>
              <a:rPr lang="ja-JP" altLang="en-US" sz="1200" dirty="0">
                <a:solidFill>
                  <a:prstClr val="black"/>
                </a:solidFill>
                <a:latin typeface="BIZ UDPゴシック"/>
                <a:ea typeface="BIZ UDPゴシック"/>
              </a:rPr>
              <a:t>・市内に１年以上事業所又は事務所を有すること。</a:t>
            </a:r>
          </a:p>
          <a:p>
            <a:pPr lvl="0"/>
            <a:r>
              <a:rPr lang="ja-JP" altLang="en-US" sz="1200" dirty="0" smtClean="0">
                <a:solidFill>
                  <a:prstClr val="black"/>
                </a:solidFill>
                <a:latin typeface="BIZ UDPゴシック"/>
                <a:ea typeface="BIZ UDPゴシック"/>
              </a:rPr>
              <a:t>・減価償却</a:t>
            </a:r>
            <a:r>
              <a:rPr lang="ja-JP" altLang="en-US" sz="1200" dirty="0">
                <a:solidFill>
                  <a:prstClr val="black"/>
                </a:solidFill>
                <a:latin typeface="BIZ UDPゴシック"/>
                <a:ea typeface="BIZ UDPゴシック"/>
              </a:rPr>
              <a:t>資産の耐用年数等に関する省令（昭和４０年大蔵省令第１５号）に定める耐用</a:t>
            </a:r>
            <a:r>
              <a:rPr lang="ja-JP" altLang="en-US" sz="1200" dirty="0" smtClean="0">
                <a:solidFill>
                  <a:prstClr val="black"/>
                </a:solidFill>
                <a:latin typeface="BIZ UDPゴシック"/>
                <a:ea typeface="BIZ UDPゴシック"/>
              </a:rPr>
              <a:t>年数　　を</a:t>
            </a:r>
            <a:r>
              <a:rPr lang="ja-JP" altLang="en-US" sz="1200" dirty="0">
                <a:solidFill>
                  <a:prstClr val="black"/>
                </a:solidFill>
                <a:latin typeface="BIZ UDPゴシック"/>
                <a:ea typeface="BIZ UDPゴシック"/>
              </a:rPr>
              <a:t>経過するまでの間、この補助金により取得した温室効果ガス排出削減効果について、Ｊ</a:t>
            </a:r>
            <a:r>
              <a:rPr lang="ja-JP" altLang="en-US" sz="1200" dirty="0" smtClean="0">
                <a:solidFill>
                  <a:prstClr val="black"/>
                </a:solidFill>
                <a:latin typeface="BIZ UDPゴシック"/>
                <a:ea typeface="BIZ UDPゴシック"/>
              </a:rPr>
              <a:t>－　クレジット</a:t>
            </a:r>
            <a:r>
              <a:rPr lang="ja-JP" altLang="en-US" sz="1200" dirty="0">
                <a:solidFill>
                  <a:prstClr val="black"/>
                </a:solidFill>
                <a:latin typeface="BIZ UDPゴシック"/>
                <a:ea typeface="BIZ UDPゴシック"/>
              </a:rPr>
              <a:t>制度への登録を行わない者であること</a:t>
            </a:r>
            <a:r>
              <a:rPr lang="ja-JP" altLang="en-US" sz="1200" dirty="0" smtClean="0">
                <a:solidFill>
                  <a:prstClr val="black"/>
                </a:solidFill>
                <a:latin typeface="BIZ UDPゴシック"/>
                <a:ea typeface="BIZ UDPゴシック"/>
              </a:rPr>
              <a:t>。　　等　　　</a:t>
            </a:r>
            <a:endParaRPr lang="en-US" altLang="ja-JP" sz="1200" dirty="0" smtClean="0">
              <a:solidFill>
                <a:prstClr val="black"/>
              </a:solidFill>
              <a:latin typeface="BIZ UDPゴシック"/>
              <a:ea typeface="BIZ UDPゴシック"/>
            </a:endParaRPr>
          </a:p>
          <a:p>
            <a:pPr lvl="0"/>
            <a:endParaRPr lang="en-US" altLang="ja-JP" sz="1200" dirty="0" smtClean="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　</a:t>
            </a:r>
            <a:r>
              <a:rPr lang="ja-JP" altLang="en-US" sz="1200" u="sng" dirty="0" smtClean="0">
                <a:solidFill>
                  <a:prstClr val="black"/>
                </a:solidFill>
                <a:latin typeface="BIZ UDPゴシック"/>
                <a:ea typeface="BIZ UDPゴシック"/>
              </a:rPr>
              <a:t>その他の要件等詳細は補助金交付要綱・申請の手引きにてご確認ください。</a:t>
            </a:r>
            <a:endParaRPr lang="en-US" altLang="ja-JP" sz="1200" u="sng" dirty="0" smtClean="0">
              <a:solidFill>
                <a:prstClr val="black"/>
              </a:solidFill>
              <a:latin typeface="BIZ UDPゴシック"/>
              <a:ea typeface="BIZ UDPゴシック"/>
            </a:endParaRPr>
          </a:p>
        </p:txBody>
      </p:sp>
      <p:sp>
        <p:nvSpPr>
          <p:cNvPr id="1125" name="テキスト ボックス 1"/>
          <p:cNvSpPr txBox="1"/>
          <p:nvPr/>
        </p:nvSpPr>
        <p:spPr>
          <a:xfrm>
            <a:off x="3627652" y="8620197"/>
            <a:ext cx="1875026" cy="460772"/>
          </a:xfrm>
          <a:prstGeom prst="rect">
            <a:avLst/>
          </a:prstGeom>
          <a:noFill/>
        </p:spPr>
        <p:txBody>
          <a:bodyPr wrap="square" rtlCol="0">
            <a:spAutoFit/>
          </a:bodyPr>
          <a:lstStyle/>
          <a:p>
            <a:r>
              <a:rPr lang="ja-JP" altLang="en-US" sz="1200" b="1" dirty="0" smtClean="0">
                <a:solidFill>
                  <a:schemeClr val="accent1"/>
                </a:solidFill>
                <a:latin typeface="BIZ UDPゴシック"/>
                <a:ea typeface="BIZ UDPゴシック"/>
              </a:rPr>
              <a:t>申請書等の</a:t>
            </a:r>
            <a:endParaRPr lang="en-US" altLang="ja-JP" sz="1200" b="1" dirty="0" smtClean="0">
              <a:solidFill>
                <a:schemeClr val="accent1"/>
              </a:solidFill>
              <a:latin typeface="BIZ UDPゴシック"/>
              <a:ea typeface="BIZ UDPゴシック"/>
            </a:endParaRPr>
          </a:p>
          <a:p>
            <a:r>
              <a:rPr kumimoji="1" lang="ja-JP" altLang="en-US" sz="1200" b="1" dirty="0" smtClean="0">
                <a:solidFill>
                  <a:schemeClr val="accent1"/>
                </a:solidFill>
                <a:latin typeface="BIZ UDPゴシック"/>
                <a:ea typeface="BIZ UDPゴシック"/>
              </a:rPr>
              <a:t>ダウンロードはこちら ➡</a:t>
            </a:r>
            <a:endParaRPr kumimoji="1" lang="ja-JP" altLang="en-US" sz="1200" b="1" dirty="0">
              <a:solidFill>
                <a:schemeClr val="accent1"/>
              </a:solidFill>
              <a:latin typeface="BIZ UDPゴシック"/>
              <a:ea typeface="BIZ UDPゴシック"/>
            </a:endParaRPr>
          </a:p>
        </p:txBody>
      </p:sp>
      <p:sp>
        <p:nvSpPr>
          <p:cNvPr id="1127" name="正方形/長方形 27"/>
          <p:cNvSpPr/>
          <p:nvPr/>
        </p:nvSpPr>
        <p:spPr>
          <a:xfrm>
            <a:off x="206328" y="6917332"/>
            <a:ext cx="6273135" cy="1600438"/>
          </a:xfrm>
          <a:prstGeom prst="rect">
            <a:avLst/>
          </a:prstGeom>
        </p:spPr>
        <p:txBody>
          <a:bodyPr wrap="square">
            <a:spAutoFit/>
          </a:bodyPr>
          <a:lstStyle/>
          <a:p>
            <a:r>
              <a:rPr lang="ja-JP" altLang="en-US" sz="1400" dirty="0" smtClean="0">
                <a:latin typeface="BIZ UDPゴシック"/>
                <a:ea typeface="BIZ UDPゴシック"/>
              </a:rPr>
              <a:t>＜注意事項等＞</a:t>
            </a:r>
            <a:endParaRPr lang="en-US" altLang="ja-JP" sz="1400" dirty="0">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a:solidFill>
                  <a:prstClr val="black"/>
                </a:solidFill>
                <a:latin typeface="BIZ UDPゴシック"/>
                <a:ea typeface="BIZ UDPゴシック"/>
              </a:rPr>
              <a:t>「交付決定通知書」の受領後、契約・着工が可能となります。</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交付の決定は、提出された申請のうち太陽光発電設備の太陽電池</a:t>
            </a:r>
            <a:r>
              <a:rPr lang="ja-JP" altLang="en-US" sz="1200" dirty="0">
                <a:solidFill>
                  <a:prstClr val="black"/>
                </a:solidFill>
                <a:latin typeface="BIZ UDPゴシック"/>
                <a:ea typeface="BIZ UDPゴシック"/>
              </a:rPr>
              <a:t>出力（太陽電池</a:t>
            </a:r>
            <a:r>
              <a:rPr lang="ja-JP" altLang="en-US" sz="1200" dirty="0" smtClean="0">
                <a:solidFill>
                  <a:prstClr val="black"/>
                </a:solidFill>
                <a:latin typeface="BIZ UDPゴシック"/>
                <a:ea typeface="BIZ UDPゴシック"/>
              </a:rPr>
              <a:t>モジュー　　　　　　ル</a:t>
            </a:r>
            <a:r>
              <a:rPr lang="ja-JP" altLang="en-US" sz="1200" dirty="0">
                <a:solidFill>
                  <a:prstClr val="black"/>
                </a:solidFill>
                <a:latin typeface="BIZ UDPゴシック"/>
                <a:ea typeface="BIZ UDPゴシック"/>
              </a:rPr>
              <a:t>の公称最大出力の合計値とパワーコンディショナーの定格出力の合計値のどちらか低い方</a:t>
            </a:r>
            <a:r>
              <a:rPr lang="ja-JP" altLang="en-US" sz="1200" dirty="0" smtClean="0">
                <a:solidFill>
                  <a:prstClr val="black"/>
                </a:solidFill>
                <a:latin typeface="BIZ UDPゴシック"/>
                <a:ea typeface="BIZ UDPゴシック"/>
              </a:rPr>
              <a:t>をｋＷ</a:t>
            </a:r>
            <a:r>
              <a:rPr lang="ja-JP" altLang="en-US" sz="1200" dirty="0">
                <a:solidFill>
                  <a:prstClr val="black"/>
                </a:solidFill>
                <a:latin typeface="BIZ UDPゴシック"/>
                <a:ea typeface="BIZ UDPゴシック"/>
              </a:rPr>
              <a:t>単位で小数点以下を切り捨てた値）</a:t>
            </a:r>
            <a:r>
              <a:rPr lang="ja-JP" altLang="en-US" sz="1200" dirty="0" smtClean="0">
                <a:solidFill>
                  <a:prstClr val="black"/>
                </a:solidFill>
                <a:latin typeface="BIZ UDPゴシック"/>
                <a:ea typeface="BIZ UDPゴシック"/>
              </a:rPr>
              <a:t>の高い申請から順に行います。</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latin typeface="BIZ UDPゴシック"/>
                <a:ea typeface="BIZ UDPゴシック"/>
              </a:rPr>
              <a:t>令和８年２月１３日（金）まで</a:t>
            </a:r>
            <a:r>
              <a:rPr lang="ja-JP" altLang="en-US" sz="1200" dirty="0" smtClean="0">
                <a:solidFill>
                  <a:prstClr val="black"/>
                </a:solidFill>
                <a:latin typeface="BIZ UDPゴシック"/>
                <a:ea typeface="BIZ UDPゴシック"/>
              </a:rPr>
              <a:t>に、実績報告書を提出できる事業が対象です。</a:t>
            </a: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他の補助金との併用はできません。</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交付決定額が予算額に満たない場合、再度募集を実施する可能性があります。</a:t>
            </a:r>
          </a:p>
        </p:txBody>
      </p:sp>
      <p:sp>
        <p:nvSpPr>
          <p:cNvPr id="1128" name="正方形/長方形 39"/>
          <p:cNvSpPr/>
          <p:nvPr/>
        </p:nvSpPr>
        <p:spPr>
          <a:xfrm>
            <a:off x="5419008" y="8132278"/>
            <a:ext cx="1135926" cy="414605"/>
          </a:xfrm>
          <a:prstGeom prst="rect">
            <a:avLst/>
          </a:prstGeom>
        </p:spPr>
        <p:txBody>
          <a:bodyPr wrap="square">
            <a:spAutoFit/>
          </a:bodyPr>
          <a:lstStyle/>
          <a:p>
            <a:pPr lvl="0" algn="ctr"/>
            <a:r>
              <a:rPr lang="ja-JP" altLang="en-US" sz="1050" dirty="0" smtClean="0">
                <a:solidFill>
                  <a:prstClr val="black"/>
                </a:solidFill>
                <a:latin typeface="BIZ UDPゴシック"/>
                <a:ea typeface="BIZ UDPゴシック"/>
              </a:rPr>
              <a:t>富山市</a:t>
            </a:r>
            <a:endParaRPr lang="en-US" altLang="ja-JP" sz="1000" dirty="0" smtClean="0">
              <a:solidFill>
                <a:prstClr val="black"/>
              </a:solidFill>
              <a:latin typeface="BIZ UDPゴシック"/>
              <a:ea typeface="BIZ UDPゴシック"/>
            </a:endParaRPr>
          </a:p>
          <a:p>
            <a:pPr lvl="0" algn="ctr"/>
            <a:r>
              <a:rPr lang="ja-JP" altLang="en-US" sz="1050" dirty="0" smtClean="0">
                <a:solidFill>
                  <a:prstClr val="black"/>
                </a:solidFill>
                <a:latin typeface="BIZ UDPゴシック"/>
                <a:ea typeface="BIZ UDPゴシック"/>
              </a:rPr>
              <a:t>ホームページ</a:t>
            </a:r>
            <a:endParaRPr lang="ja-JP" altLang="en-US" sz="900" dirty="0" smtClean="0">
              <a:solidFill>
                <a:prstClr val="black"/>
              </a:solidFill>
              <a:latin typeface="BIZ UDPゴシック"/>
              <a:ea typeface="BIZ UDPゴシック"/>
            </a:endParaRPr>
          </a:p>
        </p:txBody>
      </p:sp>
      <p:sp>
        <p:nvSpPr>
          <p:cNvPr id="1130" name="正方形/長方形 36"/>
          <p:cNvSpPr/>
          <p:nvPr/>
        </p:nvSpPr>
        <p:spPr>
          <a:xfrm>
            <a:off x="406054" y="2844017"/>
            <a:ext cx="1498946" cy="307777"/>
          </a:xfrm>
          <a:prstGeom prst="rect">
            <a:avLst/>
          </a:prstGeom>
        </p:spPr>
        <p:txBody>
          <a:bodyPr wrap="square">
            <a:spAutoFit/>
          </a:bodyPr>
          <a:lstStyle/>
          <a:p>
            <a:pPr lvl="0"/>
            <a:r>
              <a:rPr lang="ja-JP" altLang="en-US" sz="1400" dirty="0" smtClean="0">
                <a:latin typeface="BIZ UDPゴシック"/>
                <a:ea typeface="BIZ UDPゴシック"/>
              </a:rPr>
              <a:t>＜支援内容＞</a:t>
            </a:r>
            <a:endParaRPr lang="en-US" altLang="ja-JP" sz="1400" dirty="0">
              <a:latin typeface="BIZ UDPゴシック"/>
              <a:ea typeface="BIZ UDPゴシック"/>
            </a:endParaRPr>
          </a:p>
        </p:txBody>
      </p:sp>
      <p:graphicFrame>
        <p:nvGraphicFramePr>
          <p:cNvPr id="1131" name="表 40"/>
          <p:cNvGraphicFramePr>
            <a:graphicFrameLocks noGrp="1"/>
          </p:cNvGraphicFramePr>
          <p:nvPr>
            <p:extLst>
              <p:ext uri="{D42A27DB-BD31-4B8C-83A1-F6EECF244321}">
                <p14:modId xmlns:p14="http://schemas.microsoft.com/office/powerpoint/2010/main" val="1727881599"/>
              </p:ext>
            </p:extLst>
          </p:nvPr>
        </p:nvGraphicFramePr>
        <p:xfrm>
          <a:off x="377031" y="3148241"/>
          <a:ext cx="5909468" cy="825676"/>
        </p:xfrm>
        <a:graphic>
          <a:graphicData uri="http://schemas.openxmlformats.org/drawingml/2006/table">
            <a:tbl>
              <a:tblPr firstRow="1" bandRow="1">
                <a:tableStyleId>{5C22544A-7EE6-4342-B048-85BDC9FD1C3A}</a:tableStyleId>
              </a:tblPr>
              <a:tblGrid>
                <a:gridCol w="2037470">
                  <a:extLst>
                    <a:ext uri="{9D8B030D-6E8A-4147-A177-3AD203B41FA5}">
                      <a16:colId xmlns:a16="http://schemas.microsoft.com/office/drawing/2014/main" val="20000"/>
                    </a:ext>
                  </a:extLst>
                </a:gridCol>
                <a:gridCol w="1528388">
                  <a:extLst>
                    <a:ext uri="{9D8B030D-6E8A-4147-A177-3AD203B41FA5}">
                      <a16:colId xmlns:a16="http://schemas.microsoft.com/office/drawing/2014/main" val="20001"/>
                    </a:ext>
                  </a:extLst>
                </a:gridCol>
                <a:gridCol w="1462893">
                  <a:extLst>
                    <a:ext uri="{9D8B030D-6E8A-4147-A177-3AD203B41FA5}">
                      <a16:colId xmlns:a16="http://schemas.microsoft.com/office/drawing/2014/main" val="20002"/>
                    </a:ext>
                  </a:extLst>
                </a:gridCol>
                <a:gridCol w="880717">
                  <a:extLst>
                    <a:ext uri="{9D8B030D-6E8A-4147-A177-3AD203B41FA5}">
                      <a16:colId xmlns:a16="http://schemas.microsoft.com/office/drawing/2014/main" val="20003"/>
                    </a:ext>
                  </a:extLst>
                </a:gridCol>
              </a:tblGrid>
              <a:tr h="41283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ja-JP" sz="1200" b="0" kern="100" dirty="0" smtClean="0">
                          <a:effectLst/>
                          <a:latin typeface="BIZ UDPゴシック"/>
                          <a:ea typeface="BIZ UDPゴシック"/>
                        </a:rPr>
                        <a:t>補助対象機器</a:t>
                      </a:r>
                      <a:endParaRPr lang="ja-JP" altLang="ja-JP" sz="1200" b="0" kern="100" dirty="0" smtClean="0">
                        <a:effectLst/>
                        <a:latin typeface="BIZ UDPゴシック"/>
                        <a:ea typeface="BIZ UDPゴシック"/>
                        <a:cs typeface="Times New Roman" panose="02020603050405020304" pitchFamily="18"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b="0" kern="100" dirty="0" smtClean="0">
                          <a:effectLst/>
                          <a:latin typeface="BIZ UDPゴシック"/>
                          <a:ea typeface="BIZ UDPゴシック"/>
                          <a:cs typeface="+mn-cs"/>
                        </a:rPr>
                        <a:t>補助額</a:t>
                      </a:r>
                      <a:endParaRPr lang="ja-JP" altLang="ja-JP" sz="1200" b="0" kern="100" dirty="0" smtClean="0">
                        <a:effectLst/>
                        <a:latin typeface="BIZ UDPゴシック"/>
                        <a:ea typeface="BIZ UDPゴシック"/>
                        <a:cs typeface="Times New Roman" panose="02020603050405020304" pitchFamily="18" charset="0"/>
                      </a:endParaRPr>
                    </a:p>
                  </a:txBody>
                  <a:tcPr anchor="ctr"/>
                </a:tc>
                <a:tc>
                  <a:txBody>
                    <a:bodyPr/>
                    <a:lstStyle/>
                    <a:p>
                      <a:pPr algn="ctr"/>
                      <a:r>
                        <a:rPr kumimoji="1" lang="ja-JP" altLang="en-US" sz="1200" b="0" dirty="0" smtClean="0">
                          <a:latin typeface="BIZ UDPゴシック"/>
                          <a:ea typeface="BIZ UDPゴシック"/>
                        </a:rPr>
                        <a:t>補助上限額</a:t>
                      </a:r>
                      <a:endParaRPr kumimoji="1" lang="ja-JP" altLang="en-US" sz="1200" b="0" dirty="0">
                        <a:latin typeface="BIZ UDPゴシック"/>
                        <a:ea typeface="BIZ UDPゴシック"/>
                      </a:endParaRPr>
                    </a:p>
                  </a:txBody>
                  <a:tcPr anchor="ctr"/>
                </a:tc>
                <a:tc>
                  <a:txBody>
                    <a:bodyPr/>
                    <a:lstStyle/>
                    <a:p>
                      <a:pPr algn="ctr"/>
                      <a:r>
                        <a:rPr kumimoji="1" lang="ja-JP" altLang="en-US" sz="1200" b="0" dirty="0" smtClean="0">
                          <a:latin typeface="BIZ UDPゴシック"/>
                          <a:ea typeface="BIZ UDPゴシック"/>
                        </a:rPr>
                        <a:t>予定件数</a:t>
                      </a:r>
                      <a:endParaRPr kumimoji="1" lang="en-US" altLang="ja-JP" sz="1200" b="0" dirty="0" smtClean="0">
                        <a:latin typeface="BIZ UDPゴシック"/>
                        <a:ea typeface="BIZ UDPゴシック"/>
                      </a:endParaRPr>
                    </a:p>
                  </a:txBody>
                  <a:tcPr anchor="ctr"/>
                </a:tc>
                <a:extLst>
                  <a:ext uri="{0D108BD9-81ED-4DB2-BD59-A6C34878D82A}">
                    <a16:rowId xmlns:a16="http://schemas.microsoft.com/office/drawing/2014/main" val="10000"/>
                  </a:ext>
                </a:extLst>
              </a:tr>
              <a:tr h="412838">
                <a:tc>
                  <a:txBody>
                    <a:bodyPr/>
                    <a:lstStyle/>
                    <a:p>
                      <a:pPr algn="ctr">
                        <a:spcAft>
                          <a:spcPts val="0"/>
                        </a:spcAft>
                      </a:pPr>
                      <a:r>
                        <a:rPr lang="ja-JP" altLang="en-US" sz="1200" b="1" kern="100" dirty="0" smtClean="0">
                          <a:effectLst/>
                          <a:latin typeface="BIZ UDPゴシック"/>
                          <a:ea typeface="BIZ UDPゴシック"/>
                          <a:cs typeface="Times New Roman" panose="02020603050405020304" pitchFamily="18" charset="0"/>
                        </a:rPr>
                        <a:t>太陽光発電設備</a:t>
                      </a:r>
                      <a:endParaRPr lang="ja-JP" sz="1200" b="1" kern="100" dirty="0">
                        <a:effectLst/>
                        <a:latin typeface="BIZ UDPゴシック"/>
                        <a:ea typeface="BIZ UDPゴシック"/>
                        <a:cs typeface="Times New Roman" panose="02020603050405020304" pitchFamily="18" charset="0"/>
                      </a:endParaRPr>
                    </a:p>
                  </a:txBody>
                  <a:tcPr marL="68580" marR="68580" marT="0" marB="0" anchor="ctr"/>
                </a:tc>
                <a:tc>
                  <a:txBody>
                    <a:bodyPr/>
                    <a:lstStyle/>
                    <a:p>
                      <a:pPr algn="ctr">
                        <a:spcAft>
                          <a:spcPts val="0"/>
                        </a:spcAft>
                      </a:pPr>
                      <a:r>
                        <a:rPr lang="ja-JP" altLang="en-US" sz="1200" b="1" kern="100" dirty="0" smtClean="0">
                          <a:solidFill>
                            <a:schemeClr val="tx1"/>
                          </a:solidFill>
                          <a:effectLst/>
                          <a:latin typeface="BIZ UDPゴシック"/>
                          <a:ea typeface="BIZ UDPゴシック"/>
                          <a:cs typeface="Times New Roman" panose="02020603050405020304" pitchFamily="18" charset="0"/>
                        </a:rPr>
                        <a:t>５万円/ｋＷ</a:t>
                      </a:r>
                      <a:endParaRPr lang="ja-JP" sz="1200" b="1" kern="100" dirty="0">
                        <a:solidFill>
                          <a:schemeClr val="tx1"/>
                        </a:solidFill>
                        <a:effectLst/>
                        <a:latin typeface="BIZ UDPゴシック"/>
                        <a:ea typeface="BIZ UDPゴシック"/>
                        <a:cs typeface="Times New Roman" panose="02020603050405020304" pitchFamily="18" charset="0"/>
                      </a:endParaRPr>
                    </a:p>
                  </a:txBody>
                  <a:tcPr marL="68580" marR="68580" marT="0" marB="0" anchor="ctr"/>
                </a:tc>
                <a:tc>
                  <a:txBody>
                    <a:bodyPr/>
                    <a:lstStyle/>
                    <a:p>
                      <a:pPr algn="ctr"/>
                      <a:r>
                        <a:rPr kumimoji="1" lang="en-US" altLang="ja-JP" sz="1200" b="1" dirty="0" smtClean="0">
                          <a:latin typeface="BIZ UDPゴシック"/>
                          <a:ea typeface="BIZ UDPゴシック"/>
                        </a:rPr>
                        <a:t>1,500</a:t>
                      </a:r>
                      <a:r>
                        <a:rPr kumimoji="1" lang="ja-JP" altLang="en-US" sz="1200" b="1" dirty="0" smtClean="0">
                          <a:latin typeface="BIZ UDPゴシック"/>
                          <a:ea typeface="BIZ UDPゴシック"/>
                        </a:rPr>
                        <a:t>万円</a:t>
                      </a:r>
                      <a:endParaRPr kumimoji="1" lang="ja-JP" altLang="en-US" sz="1200" b="1" dirty="0">
                        <a:latin typeface="BIZ UDPゴシック"/>
                        <a:ea typeface="BIZ UDPゴシック"/>
                      </a:endParaRPr>
                    </a:p>
                  </a:txBody>
                  <a:tcPr anchor="ctr"/>
                </a:tc>
                <a:tc>
                  <a:txBody>
                    <a:bodyPr/>
                    <a:lstStyle/>
                    <a:p>
                      <a:pPr algn="ctr"/>
                      <a:r>
                        <a:rPr kumimoji="1" lang="en-US" altLang="ja-JP" sz="1200" b="1" dirty="0" smtClean="0">
                          <a:latin typeface="BIZ UDPゴシック"/>
                          <a:ea typeface="BIZ UDPゴシック"/>
                        </a:rPr>
                        <a:t>3</a:t>
                      </a:r>
                      <a:r>
                        <a:rPr kumimoji="1" lang="ja-JP" altLang="en-US" sz="1200" b="1" dirty="0" smtClean="0">
                          <a:latin typeface="BIZ UDPゴシック"/>
                          <a:ea typeface="BIZ UDPゴシック"/>
                        </a:rPr>
                        <a:t>件程度</a:t>
                      </a:r>
                      <a:endParaRPr kumimoji="1" lang="ja-JP" altLang="en-US" sz="1200" b="1" dirty="0">
                        <a:latin typeface="BIZ UDPゴシック"/>
                        <a:ea typeface="BIZ UDPゴシック"/>
                      </a:endParaRPr>
                    </a:p>
                  </a:txBody>
                  <a:tcPr anchor="ctr">
                    <a:solidFill>
                      <a:schemeClr val="accent1">
                        <a:lumMod val="40000"/>
                        <a:lumOff val="60000"/>
                      </a:schemeClr>
                    </a:solidFill>
                  </a:tcPr>
                </a:tc>
                <a:extLst>
                  <a:ext uri="{0D108BD9-81ED-4DB2-BD59-A6C34878D82A}">
                    <a16:rowId xmlns:a16="http://schemas.microsoft.com/office/drawing/2014/main" val="3961502464"/>
                  </a:ext>
                </a:extLst>
              </a:tr>
            </a:tbl>
          </a:graphicData>
        </a:graphic>
      </p:graphicFrame>
      <p:cxnSp>
        <p:nvCxnSpPr>
          <p:cNvPr id="1135" name="直線コネクタ 8"/>
          <p:cNvCxnSpPr/>
          <p:nvPr/>
        </p:nvCxnSpPr>
        <p:spPr>
          <a:xfrm>
            <a:off x="1421829" y="9223710"/>
            <a:ext cx="4951933"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36" name="正方形/長方形 45"/>
          <p:cNvSpPr/>
          <p:nvPr/>
        </p:nvSpPr>
        <p:spPr>
          <a:xfrm>
            <a:off x="1414209" y="9259196"/>
            <a:ext cx="5038770" cy="389675"/>
          </a:xfrm>
          <a:prstGeom prst="rect">
            <a:avLst/>
          </a:prstGeom>
        </p:spPr>
        <p:txBody>
          <a:bodyPr wrap="square">
            <a:spAutoFit/>
          </a:bodyPr>
          <a:lstStyle/>
          <a:p>
            <a:pPr defTabSz="633011"/>
            <a:r>
              <a:rPr lang="ja-JP" altLang="en-US" sz="969" dirty="0">
                <a:solidFill>
                  <a:prstClr val="black"/>
                </a:solidFill>
                <a:latin typeface="BIZ UDPゴシック"/>
                <a:ea typeface="BIZ UDPゴシック"/>
              </a:rPr>
              <a:t>本補助事業は、環境省 地域脱炭素移行・再エネ</a:t>
            </a:r>
            <a:r>
              <a:rPr lang="ja-JP" altLang="en-US" sz="969" dirty="0" smtClean="0">
                <a:solidFill>
                  <a:prstClr val="black"/>
                </a:solidFill>
                <a:latin typeface="BIZ UDPゴシック"/>
                <a:ea typeface="BIZ UDPゴシック"/>
              </a:rPr>
              <a:t>推進交付金</a:t>
            </a:r>
            <a:r>
              <a:rPr lang="ja-JP" altLang="en-US" sz="969" dirty="0">
                <a:solidFill>
                  <a:prstClr val="black"/>
                </a:solidFill>
                <a:latin typeface="BIZ UDPゴシック"/>
                <a:ea typeface="BIZ UDPゴシック"/>
              </a:rPr>
              <a:t>（重点対策加速化事業）を活用し実施するものです。</a:t>
            </a:r>
            <a:endParaRPr lang="en-US" altLang="ja-JP" sz="969" dirty="0">
              <a:solidFill>
                <a:prstClr val="black"/>
              </a:solidFill>
              <a:latin typeface="BIZ UDPゴシック"/>
              <a:ea typeface="BIZ UDPゴシック"/>
            </a:endParaRPr>
          </a:p>
        </p:txBody>
      </p:sp>
      <p:pic>
        <p:nvPicPr>
          <p:cNvPr id="1137" name="図 42"/>
          <p:cNvPicPr>
            <a:picLocks noChangeAspect="1"/>
          </p:cNvPicPr>
          <p:nvPr/>
        </p:nvPicPr>
        <p:blipFill>
          <a:blip r:embed="rId2"/>
          <a:stretch>
            <a:fillRect/>
          </a:stretch>
        </p:blipFill>
        <p:spPr>
          <a:xfrm>
            <a:off x="668365" y="9049934"/>
            <a:ext cx="739451" cy="700219"/>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1446" y="8525471"/>
            <a:ext cx="655053" cy="655053"/>
          </a:xfrm>
          <a:prstGeom prst="rect">
            <a:avLst/>
          </a:prstGeom>
        </p:spPr>
      </p:pic>
    </p:spTree>
    <p:extLst>
      <p:ext uri="{BB962C8B-B14F-4D97-AF65-F5344CB8AC3E}">
        <p14:creationId xmlns:p14="http://schemas.microsoft.com/office/powerpoint/2010/main" val="3115854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5446</TotalTime>
  <Words>177</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ＭＳ Ｐゴシック</vt:lpstr>
      <vt:lpstr>游ゴシック</vt:lpstr>
      <vt:lpstr>Arial</vt:lpstr>
      <vt:lpstr>Calibri</vt:lpstr>
      <vt:lpstr>Calibri Light</vt:lpstr>
      <vt:lpstr>Times New Roman</vt:lpstr>
      <vt:lpstr>Office テーマ</vt:lpstr>
      <vt:lpstr>ＰＰＡによる事業所向け自家消費型太陽光発電設備導入事業補助金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緑のカーテン育て方講習会</dc:title>
  <dc:creator>梶川　慶子</dc:creator>
  <cp:lastModifiedBy>山井　力斗</cp:lastModifiedBy>
  <cp:revision>231</cp:revision>
  <cp:lastPrinted>2025-04-11T01:02:19Z</cp:lastPrinted>
  <dcterms:created xsi:type="dcterms:W3CDTF">2021-04-15T01:21:54Z</dcterms:created>
  <dcterms:modified xsi:type="dcterms:W3CDTF">2025-05-07T04:26:50Z</dcterms:modified>
</cp:coreProperties>
</file>