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4660"/>
  </p:normalViewPr>
  <p:slideViewPr>
    <p:cSldViewPr>
      <p:cViewPr varScale="1">
        <p:scale>
          <a:sx n="86" d="100"/>
          <a:sy n="86" d="100"/>
        </p:scale>
        <p:origin x="1710" y="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8B8A8-8BC6-4661-A6C1-8D826934912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8BB06-296A-40ED-BECF-E757CDC552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368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8BB06-296A-40ED-BECF-E757CDC552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463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3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1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9414281" y="6399692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0322" y="6453336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08018" y="6433600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3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41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5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正方形/長方形 9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3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正方形/長方形 5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7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8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88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8542751" y="6372556"/>
            <a:ext cx="363255" cy="485444"/>
          </a:xfrm>
          <a:prstGeom prst="rect">
            <a:avLst/>
          </a:prstGeom>
          <a:solidFill>
            <a:srgbClr val="87C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8792" y="640646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富山市スマートシティ推進基盤構築事業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6488" y="6406464"/>
            <a:ext cx="36951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fld id="{03EB59E2-90B9-4CD3-AC74-D672227E13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3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 userDrawn="1"/>
        </p:nvCxnSpPr>
        <p:spPr>
          <a:xfrm>
            <a:off x="0" y="476672"/>
            <a:ext cx="9906000" cy="0"/>
          </a:xfrm>
          <a:prstGeom prst="line">
            <a:avLst/>
          </a:prstGeom>
          <a:ln w="82550">
            <a:solidFill>
              <a:srgbClr val="6EB5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58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467" y="107340"/>
            <a:ext cx="59554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富山市センサーネットワーク実証実験計画書（１／２）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773755"/>
              </p:ext>
            </p:extLst>
          </p:nvPr>
        </p:nvGraphicFramePr>
        <p:xfrm>
          <a:off x="181991" y="573417"/>
          <a:ext cx="943363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5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申請者名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希望利用開始日</a:t>
                      </a:r>
                      <a:endParaRPr kumimoji="1" lang="ja-JP" altLang="en-US" sz="1200" b="1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年　　月　　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5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実証実験名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23688" y="1678578"/>
            <a:ext cx="3132000" cy="276206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464047" y="1678583"/>
            <a:ext cx="6116442" cy="27620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20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378" y="141277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■目的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33591" y="1412776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■実験内容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3447" y="4609395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■実施体制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5187" y="1831959"/>
            <a:ext cx="2952676" cy="190777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富山市センサーネットワークの利用目的を記載ください。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例）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50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LoRaWAN</a:t>
            </a:r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対応規格のデバイス開発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・機器監視の実証実験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・既存通信環境における</a:t>
            </a:r>
            <a:r>
              <a:rPr lang="en-US" altLang="ja-JP" sz="1050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LoRaWAN</a:t>
            </a:r>
            <a:r>
              <a:rPr lang="ja-JP" altLang="en-US" sz="1050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での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置き換え検証　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・富山市既存事業におけるデバイス活用実験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50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etc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550188" y="1772816"/>
            <a:ext cx="5896362" cy="2314783"/>
          </a:xfrm>
          <a:prstGeom prst="rect">
            <a:avLst/>
          </a:prstGeom>
          <a:noFill/>
          <a:ln>
            <a:solidFill>
              <a:srgbClr val="FF0066"/>
            </a:solidFill>
            <a:prstDash val="dash"/>
          </a:ln>
        </p:spPr>
        <p:txBody>
          <a:bodyPr wrap="square" rtlCol="0">
            <a:noAutofit/>
          </a:bodyPr>
          <a:lstStyle>
            <a:defPPr>
              <a:defRPr lang="ja-JP"/>
            </a:defPPr>
            <a:lvl1pPr>
              <a:defRPr sz="1050">
                <a:solidFill>
                  <a:srgbClr val="FF0000"/>
                </a:solidFill>
              </a:defRPr>
            </a:lvl1pPr>
          </a:lstStyle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富山市センサーネットワーク</a:t>
            </a:r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の利用内容の詳細を記載ください。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・富山市○○エリアにおいて、</a:t>
            </a:r>
            <a:r>
              <a:rPr lang="en-US" altLang="ja-JP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GPS</a:t>
            </a:r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ロガーを対象者に配布。一定期間内の位置情報を取得し、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弊社開発の</a:t>
            </a:r>
            <a:r>
              <a:rPr lang="en-US" altLang="ja-JP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BI</a:t>
            </a:r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ツールにて動態を調査する。</a:t>
            </a:r>
            <a:r>
              <a:rPr lang="en-US" altLang="ja-JP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etc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＜イメージ＞</a:t>
            </a:r>
            <a:endParaRPr lang="en-US" altLang="ja-JP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17008" y="4581128"/>
            <a:ext cx="8028480" cy="28006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富山市センサーネットワーク</a:t>
            </a:r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の利用にあたり共同開発者等体制・役割を記載ください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695653" y="99288"/>
            <a:ext cx="2361803" cy="3053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72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本資料内容に基づき利用審査を実施しますので、可能な限り具体的に記載ください</a:t>
            </a:r>
          </a:p>
        </p:txBody>
      </p:sp>
      <p:sp>
        <p:nvSpPr>
          <p:cNvPr id="2" name="円/楕円 1"/>
          <p:cNvSpPr/>
          <p:nvPr/>
        </p:nvSpPr>
        <p:spPr>
          <a:xfrm>
            <a:off x="5782737" y="2989612"/>
            <a:ext cx="1431265" cy="591432"/>
          </a:xfrm>
          <a:prstGeom prst="ellipse">
            <a:avLst/>
          </a:prstGeom>
          <a:noFill/>
          <a:ln w="127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baseline="30000" dirty="0">
                <a:solidFill>
                  <a:srgbClr val="FF0066"/>
                </a:solidFill>
              </a:rPr>
              <a:t>富山市</a:t>
            </a:r>
            <a:endParaRPr lang="en-US" altLang="ja-JP" sz="1200" baseline="30000" dirty="0">
              <a:solidFill>
                <a:srgbClr val="FF0066"/>
              </a:solidFill>
            </a:endParaRPr>
          </a:p>
          <a:p>
            <a:pPr algn="ctr"/>
            <a:r>
              <a:rPr lang="ja-JP" altLang="en-US" sz="1200" baseline="30000" dirty="0">
                <a:solidFill>
                  <a:srgbClr val="FF0066"/>
                </a:solidFill>
              </a:rPr>
              <a:t>センサーネットワーク</a:t>
            </a:r>
          </a:p>
        </p:txBody>
      </p:sp>
      <p:sp>
        <p:nvSpPr>
          <p:cNvPr id="5" name="円柱 4"/>
          <p:cNvSpPr/>
          <p:nvPr/>
        </p:nvSpPr>
        <p:spPr>
          <a:xfrm>
            <a:off x="7572850" y="2734863"/>
            <a:ext cx="467386" cy="550472"/>
          </a:xfrm>
          <a:prstGeom prst="can">
            <a:avLst/>
          </a:prstGeom>
          <a:noFill/>
          <a:ln w="127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1050" dirty="0">
                <a:solidFill>
                  <a:srgbClr val="FF0066"/>
                </a:solidFill>
              </a:rPr>
              <a:t>BI</a:t>
            </a:r>
          </a:p>
          <a:p>
            <a:pPr algn="ctr"/>
            <a:r>
              <a:rPr lang="ja-JP" altLang="en-US" sz="1000" dirty="0">
                <a:solidFill>
                  <a:srgbClr val="FF0066"/>
                </a:solidFill>
              </a:rPr>
              <a:t>ツール</a:t>
            </a:r>
            <a:endParaRPr lang="en-US" altLang="ja-JP" sz="1000" dirty="0">
              <a:solidFill>
                <a:srgbClr val="FF0066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449237" y="3111307"/>
            <a:ext cx="11079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>
                <a:solidFill>
                  <a:srgbClr val="FF0066"/>
                </a:solidFill>
              </a:rPr>
              <a:t>GPS</a:t>
            </a:r>
            <a:r>
              <a:rPr lang="ja-JP" altLang="en-US" sz="1000" dirty="0">
                <a:solidFill>
                  <a:srgbClr val="FF0066"/>
                </a:solidFill>
              </a:rPr>
              <a:t>ロガーを配布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244458" y="3334487"/>
            <a:ext cx="59503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 dirty="0">
                <a:solidFill>
                  <a:srgbClr val="FF0066"/>
                </a:solidFill>
              </a:rPr>
              <a:t>動態分析</a:t>
            </a:r>
            <a:endParaRPr lang="ja-JP" altLang="en-US" sz="1200" dirty="0">
              <a:solidFill>
                <a:srgbClr val="FF0066"/>
              </a:solidFill>
            </a:endParaRPr>
          </a:p>
        </p:txBody>
      </p:sp>
      <p:cxnSp>
        <p:nvCxnSpPr>
          <p:cNvPr id="21" name="直線コネクタ 20"/>
          <p:cNvCxnSpPr>
            <a:stCxn id="2" idx="7"/>
            <a:endCxn id="5" idx="2"/>
          </p:cNvCxnSpPr>
          <p:nvPr/>
        </p:nvCxnSpPr>
        <p:spPr>
          <a:xfrm flipV="1">
            <a:off x="7004401" y="3010101"/>
            <a:ext cx="568451" cy="66126"/>
          </a:xfrm>
          <a:prstGeom prst="line">
            <a:avLst/>
          </a:prstGeom>
          <a:noFill/>
          <a:ln w="12700">
            <a:solidFill>
              <a:srgbClr val="FF0066"/>
            </a:solidFill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" name="フッター プレースホルダー 3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 dirty="0"/>
              <a:t>富山市センサーネットワーク利活用促進事業</a:t>
            </a:r>
            <a:endParaRPr lang="en-US" dirty="0"/>
          </a:p>
        </p:txBody>
      </p:sp>
      <p:sp>
        <p:nvSpPr>
          <p:cNvPr id="42" name="スライド番号プレースホルダー 4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49" name="表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488949"/>
              </p:ext>
            </p:extLst>
          </p:nvPr>
        </p:nvGraphicFramePr>
        <p:xfrm>
          <a:off x="245409" y="5009728"/>
          <a:ext cx="9306804" cy="1371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94017">
                  <a:extLst>
                    <a:ext uri="{9D8B030D-6E8A-4147-A177-3AD203B41FA5}">
                      <a16:colId xmlns:a16="http://schemas.microsoft.com/office/drawing/2014/main" val="377971726"/>
                    </a:ext>
                  </a:extLst>
                </a:gridCol>
                <a:gridCol w="2093494">
                  <a:extLst>
                    <a:ext uri="{9D8B030D-6E8A-4147-A177-3AD203B41FA5}">
                      <a16:colId xmlns:a16="http://schemas.microsoft.com/office/drawing/2014/main" val="788911245"/>
                    </a:ext>
                  </a:extLst>
                </a:gridCol>
                <a:gridCol w="5319293">
                  <a:extLst>
                    <a:ext uri="{9D8B030D-6E8A-4147-A177-3AD203B41FA5}">
                      <a16:colId xmlns:a16="http://schemas.microsoft.com/office/drawing/2014/main" val="3234224792"/>
                    </a:ext>
                  </a:extLst>
                </a:gridCol>
              </a:tblGrid>
              <a:tr h="198068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892087"/>
                  </a:ext>
                </a:extLst>
              </a:tr>
              <a:tr h="198068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デバイス開発部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実証実験用センサーデバイス提供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76520"/>
                  </a:ext>
                </a:extLst>
              </a:tr>
              <a:tr h="198068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品質保証部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センサーデバイスの検証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398963"/>
                  </a:ext>
                </a:extLst>
              </a:tr>
              <a:tr h="198068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アプリ開発部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実証実験主体、アプリ開発、データ検証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688257"/>
                  </a:ext>
                </a:extLst>
              </a:tr>
              <a:tr h="198068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929283"/>
                  </a:ext>
                </a:extLst>
              </a:tr>
            </a:tbl>
          </a:graphicData>
        </a:graphic>
      </p:graphicFrame>
      <p:sp>
        <p:nvSpPr>
          <p:cNvPr id="11" name="スマイル 10"/>
          <p:cNvSpPr/>
          <p:nvPr/>
        </p:nvSpPr>
        <p:spPr>
          <a:xfrm>
            <a:off x="5100865" y="3669562"/>
            <a:ext cx="288032" cy="288032"/>
          </a:xfrm>
          <a:prstGeom prst="smileyFace">
            <a:avLst/>
          </a:prstGeom>
          <a:noFill/>
          <a:ln w="127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/>
          <p:nvPr/>
        </p:nvSpPr>
        <p:spPr>
          <a:xfrm>
            <a:off x="4562343" y="3475438"/>
            <a:ext cx="578133" cy="169889"/>
          </a:xfrm>
          <a:prstGeom prst="roundRect">
            <a:avLst/>
          </a:prstGeom>
          <a:noFill/>
          <a:ln w="127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rgbClr val="FF0066"/>
                </a:solidFill>
              </a:rPr>
              <a:t>ロガー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5497256" y="3615165"/>
            <a:ext cx="8771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>
                <a:solidFill>
                  <a:srgbClr val="FF0066"/>
                </a:solidFill>
              </a:rPr>
              <a:t>位置情報取得</a:t>
            </a:r>
          </a:p>
        </p:txBody>
      </p:sp>
      <p:sp>
        <p:nvSpPr>
          <p:cNvPr id="32" name="Freeform 16">
            <a:extLst>
              <a:ext uri="{FF2B5EF4-FFF2-40B4-BE49-F238E27FC236}">
                <a16:creationId xmlns:a16="http://schemas.microsoft.com/office/drawing/2014/main" id="{53EB8D23-831A-43ED-8D21-C19A4CA9866F}"/>
              </a:ext>
            </a:extLst>
          </p:cNvPr>
          <p:cNvSpPr>
            <a:spLocks noChangeAspect="1"/>
          </p:cNvSpPr>
          <p:nvPr/>
        </p:nvSpPr>
        <p:spPr bwMode="gray">
          <a:xfrm rot="3780625">
            <a:off x="5400200" y="3359033"/>
            <a:ext cx="237444" cy="206819"/>
          </a:xfrm>
          <a:custGeom>
            <a:avLst/>
            <a:gdLst/>
            <a:ahLst/>
            <a:cxnLst/>
            <a:rect l="l" t="t" r="r" b="b"/>
            <a:pathLst>
              <a:path w="714205" h="527214">
                <a:moveTo>
                  <a:pt x="356005" y="431106"/>
                </a:moveTo>
                <a:cubicBezTo>
                  <a:pt x="390557" y="430918"/>
                  <a:pt x="425015" y="440867"/>
                  <a:pt x="454979" y="461140"/>
                </a:cubicBezTo>
                <a:cubicBezTo>
                  <a:pt x="471460" y="472402"/>
                  <a:pt x="475954" y="494177"/>
                  <a:pt x="465467" y="510695"/>
                </a:cubicBezTo>
                <a:cubicBezTo>
                  <a:pt x="454230" y="527214"/>
                  <a:pt x="431757" y="531719"/>
                  <a:pt x="416026" y="520456"/>
                </a:cubicBezTo>
                <a:cubicBezTo>
                  <a:pt x="379320" y="496429"/>
                  <a:pt x="332876" y="496429"/>
                  <a:pt x="296170" y="521207"/>
                </a:cubicBezTo>
                <a:cubicBezTo>
                  <a:pt x="290177" y="524961"/>
                  <a:pt x="283436" y="527214"/>
                  <a:pt x="276694" y="527214"/>
                </a:cubicBezTo>
                <a:cubicBezTo>
                  <a:pt x="265457" y="527214"/>
                  <a:pt x="254221" y="521958"/>
                  <a:pt x="246730" y="511446"/>
                </a:cubicBezTo>
                <a:cubicBezTo>
                  <a:pt x="236242" y="494928"/>
                  <a:pt x="239988" y="473153"/>
                  <a:pt x="256468" y="461891"/>
                </a:cubicBezTo>
                <a:cubicBezTo>
                  <a:pt x="286806" y="441618"/>
                  <a:pt x="321452" y="431294"/>
                  <a:pt x="356005" y="431106"/>
                </a:cubicBezTo>
                <a:close/>
                <a:moveTo>
                  <a:pt x="354268" y="288006"/>
                </a:moveTo>
                <a:cubicBezTo>
                  <a:pt x="416517" y="287630"/>
                  <a:pt x="478860" y="305103"/>
                  <a:pt x="533481" y="340425"/>
                </a:cubicBezTo>
                <a:cubicBezTo>
                  <a:pt x="550056" y="350946"/>
                  <a:pt x="555329" y="373492"/>
                  <a:pt x="544028" y="390026"/>
                </a:cubicBezTo>
                <a:cubicBezTo>
                  <a:pt x="533481" y="406560"/>
                  <a:pt x="510879" y="411069"/>
                  <a:pt x="494305" y="400547"/>
                </a:cubicBezTo>
                <a:cubicBezTo>
                  <a:pt x="409172" y="344934"/>
                  <a:pt x="299930" y="345686"/>
                  <a:pt x="216303" y="402051"/>
                </a:cubicBezTo>
                <a:cubicBezTo>
                  <a:pt x="209523" y="406560"/>
                  <a:pt x="202742" y="408063"/>
                  <a:pt x="195962" y="408063"/>
                </a:cubicBezTo>
                <a:cubicBezTo>
                  <a:pt x="184661" y="408063"/>
                  <a:pt x="173360" y="402802"/>
                  <a:pt x="166580" y="392281"/>
                </a:cubicBezTo>
                <a:cubicBezTo>
                  <a:pt x="155279" y="376498"/>
                  <a:pt x="159799" y="353953"/>
                  <a:pt x="175620" y="342680"/>
                </a:cubicBezTo>
                <a:cubicBezTo>
                  <a:pt x="229864" y="306606"/>
                  <a:pt x="292019" y="288381"/>
                  <a:pt x="354268" y="288006"/>
                </a:cubicBezTo>
                <a:close/>
                <a:moveTo>
                  <a:pt x="356798" y="143888"/>
                </a:moveTo>
                <a:cubicBezTo>
                  <a:pt x="447424" y="143888"/>
                  <a:pt x="537956" y="170394"/>
                  <a:pt x="616843" y="223407"/>
                </a:cubicBezTo>
                <a:cubicBezTo>
                  <a:pt x="633371" y="234607"/>
                  <a:pt x="637879" y="257007"/>
                  <a:pt x="626610" y="272687"/>
                </a:cubicBezTo>
                <a:cubicBezTo>
                  <a:pt x="619848" y="283141"/>
                  <a:pt x="608578" y="288367"/>
                  <a:pt x="597309" y="288367"/>
                </a:cubicBezTo>
                <a:cubicBezTo>
                  <a:pt x="590547" y="288367"/>
                  <a:pt x="583034" y="286874"/>
                  <a:pt x="577024" y="282394"/>
                </a:cubicBezTo>
                <a:cubicBezTo>
                  <a:pt x="443292" y="192794"/>
                  <a:pt x="270492" y="192794"/>
                  <a:pt x="136008" y="282394"/>
                </a:cubicBezTo>
                <a:cubicBezTo>
                  <a:pt x="119479" y="293594"/>
                  <a:pt x="97692" y="289114"/>
                  <a:pt x="86422" y="272687"/>
                </a:cubicBezTo>
                <a:cubicBezTo>
                  <a:pt x="75904" y="256261"/>
                  <a:pt x="79660" y="234607"/>
                  <a:pt x="96189" y="223407"/>
                </a:cubicBezTo>
                <a:cubicBezTo>
                  <a:pt x="175451" y="170394"/>
                  <a:pt x="266172" y="143888"/>
                  <a:pt x="356798" y="143888"/>
                </a:cubicBezTo>
                <a:close/>
                <a:moveTo>
                  <a:pt x="357550" y="0"/>
                </a:moveTo>
                <a:cubicBezTo>
                  <a:pt x="476350" y="94"/>
                  <a:pt x="595056" y="35206"/>
                  <a:pt x="698524" y="105432"/>
                </a:cubicBezTo>
                <a:cubicBezTo>
                  <a:pt x="715079" y="115947"/>
                  <a:pt x="718841" y="138479"/>
                  <a:pt x="708306" y="155003"/>
                </a:cubicBezTo>
                <a:cubicBezTo>
                  <a:pt x="700781" y="164767"/>
                  <a:pt x="689494" y="170776"/>
                  <a:pt x="678207" y="170776"/>
                </a:cubicBezTo>
                <a:cubicBezTo>
                  <a:pt x="671434" y="170776"/>
                  <a:pt x="664662" y="168522"/>
                  <a:pt x="657889" y="164016"/>
                </a:cubicBezTo>
                <a:cubicBezTo>
                  <a:pt x="475786" y="40840"/>
                  <a:pt x="239503" y="40840"/>
                  <a:pt x="55894" y="164016"/>
                </a:cubicBezTo>
                <a:cubicBezTo>
                  <a:pt x="39339" y="174531"/>
                  <a:pt x="16764" y="170776"/>
                  <a:pt x="6229" y="154252"/>
                </a:cubicBezTo>
                <a:cubicBezTo>
                  <a:pt x="-5058" y="137728"/>
                  <a:pt x="-543" y="115196"/>
                  <a:pt x="16012" y="104681"/>
                </a:cubicBezTo>
                <a:cubicBezTo>
                  <a:pt x="119856" y="34831"/>
                  <a:pt x="238750" y="-94"/>
                  <a:pt x="357550" y="0"/>
                </a:cubicBezTo>
                <a:close/>
              </a:path>
            </a:pathLst>
          </a:custGeom>
          <a:solidFill>
            <a:srgbClr val="FF00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189"/>
            <a:endParaRPr kumimoji="0" lang="ja-JP" altLang="en-US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366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467" y="107340"/>
            <a:ext cx="59554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富山市センサーネットワーク実証実験計画書（２／２）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4017" y="4755067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■実験希望場所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871145"/>
              </p:ext>
            </p:extLst>
          </p:nvPr>
        </p:nvGraphicFramePr>
        <p:xfrm>
          <a:off x="296037" y="5080779"/>
          <a:ext cx="5934285" cy="1271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5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0424"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実験を希望する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エリア等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　特になし（富山市内全域のどこでも）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7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　特定のエリア、施設等の希望</a:t>
                      </a: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74010"/>
                  </a:ext>
                </a:extLst>
              </a:tr>
            </a:tbl>
          </a:graphicData>
        </a:graphic>
      </p:graphicFrame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ja-JP" altLang="en-US" dirty="0"/>
              <a:t>富山市センサーネットワーク利活用促進事業</a:t>
            </a:r>
            <a:endParaRPr lang="en-US" altLang="ja-JP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EB59E2-90B9-4CD3-AC74-D672227E13C3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248874"/>
              </p:ext>
            </p:extLst>
          </p:nvPr>
        </p:nvGraphicFramePr>
        <p:xfrm>
          <a:off x="296037" y="942357"/>
          <a:ext cx="9356365" cy="1742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332">
                  <a:extLst>
                    <a:ext uri="{9D8B030D-6E8A-4147-A177-3AD203B41FA5}">
                      <a16:colId xmlns:a16="http://schemas.microsoft.com/office/drawing/2014/main" val="2948083145"/>
                    </a:ext>
                  </a:extLst>
                </a:gridCol>
                <a:gridCol w="1114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8767">
                  <a:extLst>
                    <a:ext uri="{9D8B030D-6E8A-4147-A177-3AD203B41FA5}">
                      <a16:colId xmlns:a16="http://schemas.microsoft.com/office/drawing/2014/main" val="99807144"/>
                    </a:ext>
                  </a:extLst>
                </a:gridCol>
                <a:gridCol w="1552893">
                  <a:extLst>
                    <a:ext uri="{9D8B030D-6E8A-4147-A177-3AD203B41FA5}">
                      <a16:colId xmlns:a16="http://schemas.microsoft.com/office/drawing/2014/main" val="544688693"/>
                    </a:ext>
                  </a:extLst>
                </a:gridCol>
                <a:gridCol w="606743">
                  <a:extLst>
                    <a:ext uri="{9D8B030D-6E8A-4147-A177-3AD203B41FA5}">
                      <a16:colId xmlns:a16="http://schemas.microsoft.com/office/drawing/2014/main" val="1476556848"/>
                    </a:ext>
                  </a:extLst>
                </a:gridCol>
                <a:gridCol w="987743">
                  <a:extLst>
                    <a:ext uri="{9D8B030D-6E8A-4147-A177-3AD203B41FA5}">
                      <a16:colId xmlns:a16="http://schemas.microsoft.com/office/drawing/2014/main" val="35219905"/>
                    </a:ext>
                  </a:extLst>
                </a:gridCol>
              </a:tblGrid>
              <a:tr h="470419">
                <a:tc rowSpan="5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デバイス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種類（機器名称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メーカー）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利用数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収集データ内容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データ通信量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byte/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１セッション）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通信回数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（セッション数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/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１回）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クラス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ダウンリンク</a:t>
                      </a:r>
                      <a:endParaRPr kumimoji="1" lang="en-US" altLang="ja-JP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使用有無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9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919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919">
                <a:tc vMerge="1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144017" y="633199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■利用デバイス情報（予定）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7314" y="2761183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■スケジュール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62956" y="1467661"/>
            <a:ext cx="8355473" cy="1087126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利用するデバイスについて、可能な範囲で具体的に記載してください。</a:t>
            </a:r>
            <a:endParaRPr lang="en-US" altLang="ja-JP" sz="110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89510" y="5777779"/>
            <a:ext cx="4414386" cy="53154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例）富山駅周辺で行いたい。　中心市街地・商店街で行いたい。</a:t>
            </a:r>
            <a:endParaRPr lang="en-US" altLang="ja-JP" sz="110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山間部で行いたい。学校や公的施設で実施したい。　　</a:t>
            </a:r>
            <a:r>
              <a:rPr lang="en-US" altLang="ja-JP" sz="1100" dirty="0" err="1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etc</a:t>
            </a:r>
            <a:endParaRPr lang="en-US" altLang="ja-JP" sz="110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88949" y="4755067"/>
            <a:ext cx="1620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■その他 特記事項等</a:t>
            </a: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34699"/>
              </p:ext>
            </p:extLst>
          </p:nvPr>
        </p:nvGraphicFramePr>
        <p:xfrm>
          <a:off x="6440969" y="5080779"/>
          <a:ext cx="3259380" cy="1228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9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28541">
                <a:tc>
                  <a:txBody>
                    <a:bodyPr/>
                    <a:lstStyle/>
                    <a:p>
                      <a:endParaRPr kumimoji="1" lang="en-US" altLang="ja-JP" sz="1000" b="0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1352600" y="4758752"/>
            <a:ext cx="4921925" cy="264414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デバイスの数</a:t>
            </a:r>
            <a:r>
              <a:rPr lang="en-US" altLang="ja-JP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5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エリアによっては、データ収集安全のため時期を調整いただく可能性があります。</a:t>
            </a:r>
            <a:endParaRPr lang="en-US" altLang="ja-JP" sz="105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218936"/>
              </p:ext>
            </p:extLst>
          </p:nvPr>
        </p:nvGraphicFramePr>
        <p:xfrm>
          <a:off x="272480" y="3068960"/>
          <a:ext cx="9428858" cy="1569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1620190876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649767239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153308810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20220">
                  <a:extLst>
                    <a:ext uri="{9D8B030D-6E8A-4147-A177-3AD203B41FA5}">
                      <a16:colId xmlns:a16="http://schemas.microsoft.com/office/drawing/2014/main" val="3055547078"/>
                    </a:ext>
                  </a:extLst>
                </a:gridCol>
                <a:gridCol w="155974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1950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実施内容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2021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年度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備考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5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５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６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７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８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９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１０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</a:t>
                      </a: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</a:t>
                      </a: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endParaRPr kumimoji="1" lang="ja-JP" altLang="en-US" sz="10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8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全体スケジュール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746"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043149"/>
                  </a:ext>
                </a:extLst>
              </a:tr>
              <a:tr h="367313"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テキスト ボックス 28"/>
          <p:cNvSpPr txBox="1"/>
          <p:nvPr/>
        </p:nvSpPr>
        <p:spPr>
          <a:xfrm>
            <a:off x="1856656" y="3584960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★事業者決定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81292" y="3584960"/>
            <a:ext cx="15481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★報告（協議会）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1620" y="3994169"/>
            <a:ext cx="9211900" cy="557967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ja-JP" altLang="en-US" sz="1100" dirty="0">
                <a:solidFill>
                  <a:srgbClr val="FF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実証実験のスケジュール（工程）を記載してください。</a:t>
            </a:r>
            <a:endParaRPr lang="en-US" altLang="ja-JP" sz="1100" dirty="0">
              <a:solidFill>
                <a:srgbClr val="FF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029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422</Words>
  <Application>Microsoft Office PowerPoint</Application>
  <PresentationFormat>A4 210 x 297 mm</PresentationFormat>
  <Paragraphs>98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中瀬　智穂</cp:lastModifiedBy>
  <cp:revision>2</cp:revision>
  <dcterms:modified xsi:type="dcterms:W3CDTF">2021-04-13T04:29:28Z</dcterms:modified>
</cp:coreProperties>
</file>